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710" r:id="rId3"/>
  </p:sldMasterIdLst>
  <p:sldIdLst>
    <p:sldId id="282" r:id="rId4"/>
    <p:sldId id="258" r:id="rId5"/>
    <p:sldId id="259" r:id="rId6"/>
    <p:sldId id="261" r:id="rId7"/>
    <p:sldId id="271" r:id="rId8"/>
    <p:sldId id="266" r:id="rId9"/>
    <p:sldId id="267" r:id="rId10"/>
    <p:sldId id="274" r:id="rId11"/>
    <p:sldId id="275" r:id="rId12"/>
    <p:sldId id="276" r:id="rId13"/>
    <p:sldId id="278" r:id="rId14"/>
    <p:sldId id="279" r:id="rId15"/>
    <p:sldId id="280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0DFAF-60D0-43F9-A73E-B732DB0BBD37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7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146A8-5F2C-4B13-ACC9-F60799624168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8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5D89F-17A3-4C8E-B78C-0E848C05E9C4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5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81041-74C3-4423-818B-5DDDB9B98583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258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603D8-1ECA-408C-82D8-F53941CE7D9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1090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2DFC5-C8DA-4786-9BF4-CF075B481F5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726091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6153B-6652-4E6E-8B47-D957A1E882F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18887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9F861-EF19-4842-8A94-DACDA69B26A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65916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F54BC-817A-49C0-AD0F-9EC509902E8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19159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AF9BE-76BE-43E3-A17C-9436DCFB760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182648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0BE1-0249-4BE9-9D65-DF9C75E44AD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597881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D55A0-47FB-4C2A-8184-185D6961EDB9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931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E2F82-6A5B-4ED4-AAEA-ABCF26009B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31394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8B50-E8FF-4CC6-886D-3D4A332746A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129710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891A1-27C0-47ED-BF17-BE8F9B9DD8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116082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87FE-9219-4ED1-B735-229F38B5CF1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3920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07D2-6069-4FC2-8F9B-F27A7A3D683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581003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603D8-1ECA-408C-82D8-F53941CE7D9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28064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2DFC5-C8DA-4786-9BF4-CF075B481F5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643375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6153B-6652-4E6E-8B47-D957A1E882F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252024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9F861-EF19-4842-8A94-DACDA69B26A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357166"/>
      </p:ext>
    </p:extLst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F54BC-817A-49C0-AD0F-9EC509902E8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66752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E1025-7726-4F0A-BF61-8EC3CA6AA237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514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AF9BE-76BE-43E3-A17C-9436DCFB760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991396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D0BE1-0249-4BE9-9D65-DF9C75E44AD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61030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E2F82-6A5B-4ED4-AAEA-ABCF26009B2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92972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58B50-E8FF-4CC6-886D-3D4A332746A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453539"/>
      </p:ext>
    </p:extLst>
  </p:cSld>
  <p:clrMapOvr>
    <a:masterClrMapping/>
  </p:clrMapOvr>
  <p:transition>
    <p:wipe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891A1-27C0-47ED-BF17-BE8F9B9DD81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182815"/>
      </p:ext>
    </p:extLst>
  </p:cSld>
  <p:clrMapOvr>
    <a:masterClrMapping/>
  </p:clrMapOvr>
  <p:transition>
    <p:wipe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87FE-9219-4ED1-B735-229F38B5CF1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705120"/>
      </p:ext>
    </p:extLst>
  </p:cSld>
  <p:clrMapOvr>
    <a:masterClrMapping/>
  </p:clrMapOvr>
  <p:transition>
    <p:wipe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07D2-6069-4FC2-8F9B-F27A7A3D683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9597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678AC-61A5-4744-8EB2-4069663069C3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96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9BAC4-0DA8-4295-8A75-A06F1E7EA0E7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08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A51F5-8DAC-4689-92D4-A6AEDD33FCCD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9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92ABD-21FC-4911-8CB9-8129EA7BEFD9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38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DBD7F-5074-41F5-A248-8404643E3C1D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79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CDECD-C184-4358-B9DE-2C70A69ED251}" type="slidenum">
              <a:rPr lang="vi-V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272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Click to edit Master text styles</a:t>
            </a:r>
          </a:p>
          <a:p>
            <a:pPr lvl="1"/>
            <a:r>
              <a:rPr lang="vi-VN" smtClean="0"/>
              <a:t>Second level</a:t>
            </a:r>
          </a:p>
          <a:p>
            <a:pPr lvl="2"/>
            <a:r>
              <a:rPr lang="vi-VN" smtClean="0"/>
              <a:t>Third level</a:t>
            </a:r>
          </a:p>
          <a:p>
            <a:pPr lvl="3"/>
            <a:r>
              <a:rPr lang="vi-VN" smtClean="0"/>
              <a:t>Fourth level</a:t>
            </a:r>
          </a:p>
          <a:p>
            <a:pPr lvl="4"/>
            <a:r>
              <a:rPr 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6F8399-B288-433D-AC15-8CAF88515350}" type="slidenum">
              <a:rPr lang="vi-V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3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D2DAF-EF35-4A9C-9C92-720F04B0C664}" type="slidenum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07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CD2DAF-EF35-4A9C-9C92-720F04B0C664}" type="slidenum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9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gif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gi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gi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9755" y="-5715"/>
            <a:ext cx="9144000" cy="908050"/>
            <a:chOff x="0" y="-17"/>
            <a:chExt cx="5760" cy="572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39" y="105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§8.</a:t>
              </a:r>
            </a:p>
          </p:txBody>
        </p:sp>
      </p:grpSp>
      <p:graphicFrame>
        <p:nvGraphicFramePr>
          <p:cNvPr id="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505501"/>
              </p:ext>
            </p:extLst>
          </p:nvPr>
        </p:nvGraphicFramePr>
        <p:xfrm>
          <a:off x="4502855" y="3882073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3" imgW="177646" imgH="380670" progId="Equation.3">
                  <p:embed/>
                </p:oleObj>
              </mc:Choice>
              <mc:Fallback>
                <p:oleObj name="Equation" r:id="rId3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855" y="3882073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0583"/>
              </p:ext>
            </p:extLst>
          </p:nvPr>
        </p:nvGraphicFramePr>
        <p:xfrm>
          <a:off x="4502855" y="3882073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5" imgW="177646" imgH="380670" progId="Equation.3">
                  <p:embed/>
                </p:oleObj>
              </mc:Choice>
              <mc:Fallback>
                <p:oleObj name="Equation" r:id="rId5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855" y="3882073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7"/>
          <p:cNvSpPr>
            <a:spLocks noChangeArrowheads="1"/>
          </p:cNvSpPr>
          <p:nvPr/>
        </p:nvSpPr>
        <p:spPr bwMode="auto">
          <a:xfrm rot="16200000">
            <a:off x="1570165" y="1492148"/>
            <a:ext cx="358775" cy="4032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FFFF">
                  <a:alpha val="64998"/>
                </a:srgbClr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Left"/>
            <a:lightRig rig="legacyNormal3" dir="r"/>
          </a:scene3d>
          <a:sp3d extrusionH="201600" prstMaterial="legacyMetal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eaVert" wrap="none" anchor="ctr">
            <a:flatTx/>
          </a:bodyPr>
          <a:lstStyle/>
          <a:p>
            <a:pPr algn="ctr"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?1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927459" y="1396095"/>
            <a:ext cx="49295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/>
              </a:rPr>
              <a:t>Tính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</a:rPr>
              <a:t>nhanh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</a:rPr>
              <a:t>:</a:t>
            </a:r>
            <a:r>
              <a:rPr lang="en-US" sz="2800" dirty="0">
                <a:solidFill>
                  <a:srgbClr val="000000"/>
                </a:solidFill>
                <a:latin typeface="Times New Roman"/>
              </a:rPr>
              <a:t> </a:t>
            </a:r>
          </a:p>
          <a:p>
            <a:r>
              <a:rPr lang="en-US" sz="2800" b="1" dirty="0">
                <a:solidFill>
                  <a:srgbClr val="000000"/>
                </a:solidFill>
                <a:latin typeface="Times New Roman"/>
              </a:rPr>
              <a:t>15.64 + 25.100 + 36.15 + 60.100</a:t>
            </a: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1927459" y="2157096"/>
            <a:ext cx="6048920" cy="110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.VnSouthern" pitchFamily="34" charset="0"/>
              </a:rPr>
              <a:t>	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800" b="1" u="sng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u="sng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15.64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+ 25.100 + 36.15 + 60.100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1098865" y="3262014"/>
            <a:ext cx="30265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(15.64 + 36.15 )</a:t>
            </a: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3863720" y="3267728"/>
            <a:ext cx="394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4249818" y="3186608"/>
            <a:ext cx="2871299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( 25.100 + 60.100)</a:t>
            </a: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1098865" y="3842415"/>
            <a:ext cx="22653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15( 64 + 36)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459073" y="3768735"/>
            <a:ext cx="2265364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+ 100( 25+60)</a:t>
            </a: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1116760" y="4295766"/>
            <a:ext cx="1463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15.100</a:t>
            </a:r>
          </a:p>
        </p:txBody>
      </p:sp>
      <p:sp>
        <p:nvSpPr>
          <p:cNvPr id="19" name="Rectangle 26"/>
          <p:cNvSpPr>
            <a:spLocks noChangeArrowheads="1"/>
          </p:cNvSpPr>
          <p:nvPr/>
        </p:nvSpPr>
        <p:spPr bwMode="auto">
          <a:xfrm>
            <a:off x="2665999" y="4338975"/>
            <a:ext cx="1463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+ 100.85</a:t>
            </a: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1120990" y="4848427"/>
            <a:ext cx="23551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100(15 +85 )</a:t>
            </a:r>
          </a:p>
        </p:txBody>
      </p:sp>
      <p:sp>
        <p:nvSpPr>
          <p:cNvPr id="21" name="Rectangle 28"/>
          <p:cNvSpPr>
            <a:spLocks noChangeArrowheads="1"/>
          </p:cNvSpPr>
          <p:nvPr/>
        </p:nvSpPr>
        <p:spPr bwMode="auto">
          <a:xfrm>
            <a:off x="1122237" y="5359668"/>
            <a:ext cx="1643399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100.100</a:t>
            </a:r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116760" y="5936730"/>
            <a:ext cx="1374094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10000</a:t>
            </a:r>
          </a:p>
        </p:txBody>
      </p:sp>
      <p:graphicFrame>
        <p:nvGraphicFramePr>
          <p:cNvPr id="23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152311"/>
              </p:ext>
            </p:extLst>
          </p:nvPr>
        </p:nvGraphicFramePr>
        <p:xfrm>
          <a:off x="6823780" y="2127885"/>
          <a:ext cx="762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6" imgW="76035" imgH="177415" progId="Equation.DSMT4">
                  <p:embed/>
                </p:oleObj>
              </mc:Choice>
              <mc:Fallback>
                <p:oleObj name="Equation" r:id="rId6" imgW="76035" imgH="17741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780" y="2127885"/>
                        <a:ext cx="762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WordArt 20"/>
          <p:cNvSpPr>
            <a:spLocks noChangeArrowheads="1" noChangeShapeType="1" noTextEdit="1"/>
          </p:cNvSpPr>
          <p:nvPr/>
        </p:nvSpPr>
        <p:spPr bwMode="auto">
          <a:xfrm>
            <a:off x="662692" y="123666"/>
            <a:ext cx="85010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rPr>
              <a:t> PHÂN TÍCH ĐA THỨC THÀNH NHÂN TỬ BẰNG PHƯƠNG PHÁP NHÓM</a:t>
            </a:r>
            <a:endParaRPr lang="en-US" sz="32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1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32"/>
          <p:cNvGrpSpPr>
            <a:grpSpLocks/>
          </p:cNvGrpSpPr>
          <p:nvPr/>
        </p:nvGrpSpPr>
        <p:grpSpPr bwMode="auto">
          <a:xfrm>
            <a:off x="6350" y="0"/>
            <a:ext cx="9137650" cy="836712"/>
            <a:chOff x="4" y="0"/>
            <a:chExt cx="5756" cy="346"/>
          </a:xfrm>
        </p:grpSpPr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4" y="0"/>
              <a:ext cx="5738" cy="34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9216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468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27" y="28"/>
              <a:ext cx="5733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>
                  <a:solidFill>
                    <a:srgbClr val="003366"/>
                  </a:solidFill>
                </a:rPr>
                <a:t>§9.</a:t>
              </a: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PHÂN TÍCH ĐA THỨC THÀNH NHÂN TỬ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BẰNG CÁCH PHỐI HỢP NHIỀU PHƯƠNG PHÁP</a:t>
              </a:r>
              <a:endParaRPr lang="en-US" sz="3600" b="1" kern="10" dirty="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Times New Roman"/>
              </a:endParaRPr>
            </a:p>
          </p:txBody>
        </p:sp>
      </p:grpSp>
      <p:grpSp>
        <p:nvGrpSpPr>
          <p:cNvPr id="19459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19463" name="Picture 13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13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5" name="Picture 138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6" name="Picture 139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250825" y="1052513"/>
            <a:ext cx="8642350" cy="265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</a:rPr>
              <a:t>	</a:t>
            </a:r>
            <a:r>
              <a:rPr lang="en-US" sz="2800" b="1" dirty="0" err="1" smtClean="0">
                <a:solidFill>
                  <a:srgbClr val="0000FF"/>
                </a:solidFill>
              </a:rPr>
              <a:t>Khi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phân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tích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một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đa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thành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nên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thực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hiện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theo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bước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sau</a:t>
            </a:r>
            <a:r>
              <a:rPr lang="en-US" sz="2800" b="1" dirty="0" smtClean="0">
                <a:solidFill>
                  <a:srgbClr val="0000FF"/>
                </a:solidFill>
              </a:rPr>
              <a:t> 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</a:rPr>
              <a:t>- </a:t>
            </a:r>
            <a:r>
              <a:rPr lang="en-US" sz="2800" b="1" dirty="0" err="1" smtClean="0">
                <a:solidFill>
                  <a:srgbClr val="0000FF"/>
                </a:solidFill>
              </a:rPr>
              <a:t>Đặt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chung</a:t>
            </a:r>
            <a:r>
              <a:rPr lang="en-US" sz="2800" b="1" dirty="0" smtClean="0">
                <a:solidFill>
                  <a:srgbClr val="0000FF"/>
                </a:solidFill>
              </a:rPr>
              <a:t> (</a:t>
            </a:r>
            <a:r>
              <a:rPr lang="en-US" sz="2800" b="1" dirty="0" err="1" smtClean="0">
                <a:solidFill>
                  <a:srgbClr val="0000FF"/>
                </a:solidFill>
              </a:rPr>
              <a:t>nếu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tất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cả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hạng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có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chung</a:t>
            </a:r>
            <a:r>
              <a:rPr lang="en-US" sz="2800" b="1" dirty="0" smtClean="0">
                <a:solidFill>
                  <a:srgbClr val="0000FF"/>
                </a:solidFill>
              </a:rPr>
              <a:t>).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</a:rPr>
              <a:t>	</a:t>
            </a: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179388" y="3284538"/>
            <a:ext cx="8929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- Dùng hằng đẳng thức (nếu có).</a:t>
            </a:r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179388" y="3933825"/>
            <a:ext cx="950595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</a:rPr>
              <a:t>- </a:t>
            </a:r>
            <a:r>
              <a:rPr lang="en-US" sz="2800" b="1" dirty="0" err="1" smtClean="0">
                <a:solidFill>
                  <a:srgbClr val="0000FF"/>
                </a:solidFill>
              </a:rPr>
              <a:t>Nhóm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hạng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(</a:t>
            </a:r>
            <a:r>
              <a:rPr lang="en-US" sz="2800" b="1" dirty="0" err="1" smtClean="0">
                <a:solidFill>
                  <a:srgbClr val="0000FF"/>
                </a:solidFill>
              </a:rPr>
              <a:t>thường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mỗi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nhóm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có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chung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hoặc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hđt</a:t>
            </a:r>
            <a:r>
              <a:rPr lang="en-US" sz="2800" b="1" dirty="0" smtClean="0">
                <a:solidFill>
                  <a:srgbClr val="0000FF"/>
                </a:solidFill>
              </a:rPr>
              <a:t>) </a:t>
            </a:r>
            <a:r>
              <a:rPr lang="en-US" sz="2800" b="1" dirty="0" err="1" smtClean="0">
                <a:solidFill>
                  <a:srgbClr val="0000FF"/>
                </a:solidFill>
              </a:rPr>
              <a:t>nếu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cần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thiết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phải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đặt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dấu</a:t>
            </a:r>
            <a:r>
              <a:rPr lang="en-US" sz="2800" b="1" dirty="0" smtClean="0">
                <a:solidFill>
                  <a:srgbClr val="0000FF"/>
                </a:solidFill>
              </a:rPr>
              <a:t> “-” </a:t>
            </a:r>
            <a:r>
              <a:rPr lang="en-US" sz="2800" b="1" dirty="0" err="1" smtClean="0">
                <a:solidFill>
                  <a:srgbClr val="0000FF"/>
                </a:solidFill>
              </a:rPr>
              <a:t>trước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ngoặc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và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đổi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dấu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các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hạng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</a:rPr>
              <a:t>.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8579047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6350" y="1"/>
            <a:ext cx="9201150" cy="930036"/>
            <a:chOff x="4" y="0"/>
            <a:chExt cx="5796" cy="346"/>
          </a:xfrm>
        </p:grpSpPr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4" y="0"/>
              <a:ext cx="5738" cy="34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9216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52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45" y="28"/>
              <a:ext cx="5755" cy="3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>
                  <a:solidFill>
                    <a:srgbClr val="003366"/>
                  </a:solidFill>
                </a:rPr>
                <a:t>§9.</a:t>
              </a: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PHÂN TÍCH ĐA THỨC THÀNH NHÂN TỬ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BẰNG CÁCH PHỐI HỢP NHIỀU PHƯƠNG PHÁP</a:t>
              </a:r>
              <a:endParaRPr lang="en-US" sz="3600" b="1" kern="10" dirty="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Times New Roman"/>
              </a:endParaRPr>
            </a:p>
          </p:txBody>
        </p:sp>
      </p:grpSp>
      <p:grpSp>
        <p:nvGrpSpPr>
          <p:cNvPr id="21507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21521" name="Picture 13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2" name="Picture 13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3" name="Picture 138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4" name="Picture 139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3" name="TextBox 14"/>
          <p:cNvSpPr txBox="1">
            <a:spLocks noChangeArrowheads="1"/>
          </p:cNvSpPr>
          <p:nvPr/>
        </p:nvSpPr>
        <p:spPr bwMode="auto">
          <a:xfrm>
            <a:off x="71438" y="981075"/>
            <a:ext cx="9072562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 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+ 2x + 1 – y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= 94,5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= 4,5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99551" y="2708275"/>
            <a:ext cx="2648487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+ 2x + 1 – y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3348038" y="2781300"/>
            <a:ext cx="4719638" cy="1860707"/>
            <a:chOff x="2112" y="1152"/>
            <a:chExt cx="2973" cy="1108"/>
          </a:xfrm>
        </p:grpSpPr>
        <p:sp>
          <p:nvSpPr>
            <p:cNvPr id="21518" name="Text Box 16"/>
            <p:cNvSpPr txBox="1">
              <a:spLocks noChangeArrowheads="1"/>
            </p:cNvSpPr>
            <p:nvPr/>
          </p:nvSpPr>
          <p:spPr bwMode="auto">
            <a:xfrm>
              <a:off x="2112" y="1152"/>
              <a:ext cx="1881" cy="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 (x</a:t>
              </a:r>
              <a:r>
                <a:rPr lang="en-US" sz="2800" b="1" baseline="30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+ 2x + 1) – y</a:t>
              </a:r>
              <a:r>
                <a:rPr lang="en-US" sz="2800" b="1" baseline="30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519" name="Text Box 17"/>
            <p:cNvSpPr txBox="1">
              <a:spLocks noChangeArrowheads="1"/>
            </p:cNvSpPr>
            <p:nvPr/>
          </p:nvSpPr>
          <p:spPr bwMode="auto">
            <a:xfrm>
              <a:off x="2112" y="1564"/>
              <a:ext cx="1413" cy="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 (x + 1)</a:t>
              </a:r>
              <a:r>
                <a:rPr lang="en-US" sz="2800" b="1" baseline="3000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800" b="1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– y</a:t>
              </a:r>
              <a:r>
                <a:rPr lang="en-US" sz="2800" b="1" baseline="3000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1520" name="Text Box 18"/>
            <p:cNvSpPr txBox="1">
              <a:spLocks noChangeArrowheads="1"/>
            </p:cNvSpPr>
            <p:nvPr/>
          </p:nvSpPr>
          <p:spPr bwMode="auto">
            <a:xfrm>
              <a:off x="2112" y="1948"/>
              <a:ext cx="2973" cy="3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= (x + 1 - y) (x + 1 +  y)       (*)</a:t>
              </a:r>
            </a:p>
          </p:txBody>
        </p:sp>
      </p:grp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219588" y="4914573"/>
            <a:ext cx="86409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Thay 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= 94,5 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 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= 4,5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vào đa thức </a:t>
            </a:r>
            <a:r>
              <a:rPr lang="vi-V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(*)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được</a:t>
            </a:r>
            <a:r>
              <a:rPr lang="vi-VN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3132138" y="5426392"/>
            <a:ext cx="5832350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(94,5 + 1 – 4,5) (94,5 + 1 + 4,5)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= 91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 100 = 9100</a:t>
            </a:r>
          </a:p>
        </p:txBody>
      </p:sp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468313" y="2276475"/>
            <a:ext cx="10906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600" b="1" dirty="0" err="1">
                <a:solidFill>
                  <a:srgbClr val="0000FF"/>
                </a:solidFill>
                <a:latin typeface="Arial"/>
              </a:rPr>
              <a:t>Giải</a:t>
            </a:r>
            <a:r>
              <a:rPr lang="en-US" sz="2600" b="1" dirty="0">
                <a:solidFill>
                  <a:srgbClr val="0000FF"/>
                </a:solidFill>
                <a:latin typeface="Arial"/>
              </a:rPr>
              <a:t>:</a:t>
            </a:r>
          </a:p>
        </p:txBody>
      </p:sp>
      <p:grpSp>
        <p:nvGrpSpPr>
          <p:cNvPr id="28694" name="Group 22"/>
          <p:cNvGrpSpPr>
            <a:grpSpLocks/>
          </p:cNvGrpSpPr>
          <p:nvPr/>
        </p:nvGrpSpPr>
        <p:grpSpPr bwMode="auto">
          <a:xfrm>
            <a:off x="468313" y="1125538"/>
            <a:ext cx="5703887" cy="512762"/>
            <a:chOff x="336" y="412"/>
            <a:chExt cx="3552" cy="308"/>
          </a:xfrm>
        </p:grpSpPr>
        <p:sp>
          <p:nvSpPr>
            <p:cNvPr id="21516" name="Rectangle 23"/>
            <p:cNvSpPr>
              <a:spLocks noChangeArrowheads="1"/>
            </p:cNvSpPr>
            <p:nvPr/>
          </p:nvSpPr>
          <p:spPr bwMode="auto">
            <a:xfrm>
              <a:off x="336" y="432"/>
              <a:ext cx="288" cy="288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00" b="1" smtClean="0">
                  <a:solidFill>
                    <a:srgbClr val="FF3300"/>
                  </a:solidFill>
                  <a:latin typeface=".VnArial Narrow" pitchFamily="34" charset="0"/>
                  <a:cs typeface="Arial" pitchFamily="34" charset="0"/>
                </a:rPr>
                <a:t>?2</a:t>
              </a:r>
            </a:p>
          </p:txBody>
        </p:sp>
        <p:sp>
          <p:nvSpPr>
            <p:cNvPr id="21517" name="Text Box 24"/>
            <p:cNvSpPr txBox="1">
              <a:spLocks noChangeArrowheads="1"/>
            </p:cNvSpPr>
            <p:nvPr/>
          </p:nvSpPr>
          <p:spPr bwMode="auto">
            <a:xfrm>
              <a:off x="624" y="412"/>
              <a:ext cx="3264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sz="2600" b="1" smtClean="0">
                <a:solidFill>
                  <a:srgbClr val="FF3300"/>
                </a:solidFill>
                <a:latin typeface=".VnArial Narrow" pitchFamily="34" charset="0"/>
              </a:endParaRPr>
            </a:p>
          </p:txBody>
        </p:sp>
      </p:grp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684213" y="729058"/>
            <a:ext cx="2087587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2800" b="1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60300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  <p:bldP spid="28686" grpId="0"/>
      <p:bldP spid="28691" grpId="0"/>
      <p:bldP spid="28692" grpId="0"/>
      <p:bldP spid="28693" grpId="0"/>
      <p:bldP spid="286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1438" y="188913"/>
            <a:ext cx="9072562" cy="586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	b)  Khi phân tích đa thức </a:t>
            </a:r>
            <a:r>
              <a:rPr lang="en-US" sz="2800" b="1" smtClean="0">
                <a:solidFill>
                  <a:srgbClr val="FF0000"/>
                </a:solidFill>
              </a:rPr>
              <a:t>x</a:t>
            </a:r>
            <a:r>
              <a:rPr lang="en-US" sz="2800" b="1" baseline="30000" smtClean="0">
                <a:solidFill>
                  <a:srgbClr val="FF0000"/>
                </a:solidFill>
              </a:rPr>
              <a:t>2</a:t>
            </a:r>
            <a:r>
              <a:rPr lang="en-US" sz="2800" b="1" smtClean="0">
                <a:solidFill>
                  <a:srgbClr val="FF0000"/>
                </a:solidFill>
              </a:rPr>
              <a:t> + 4x – 2xy – 4y + y</a:t>
            </a:r>
            <a:r>
              <a:rPr lang="en-US" sz="2800" b="1" baseline="30000" smtClean="0">
                <a:solidFill>
                  <a:srgbClr val="FF0000"/>
                </a:solidFill>
              </a:rPr>
              <a:t>2</a:t>
            </a:r>
            <a:r>
              <a:rPr lang="en-US" sz="2800" b="1" smtClean="0">
                <a:solidFill>
                  <a:srgbClr val="0000FF"/>
                </a:solidFill>
              </a:rPr>
              <a:t> thành nhân tử, bạn Việt làm như sau: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   	    	   </a:t>
            </a:r>
            <a:r>
              <a:rPr lang="en-US" sz="2800" b="1" smtClean="0">
                <a:solidFill>
                  <a:srgbClr val="FF0000"/>
                </a:solidFill>
              </a:rPr>
              <a:t>x</a:t>
            </a:r>
            <a:r>
              <a:rPr lang="en-US" sz="2800" b="1" baseline="30000" smtClean="0">
                <a:solidFill>
                  <a:srgbClr val="FF0000"/>
                </a:solidFill>
              </a:rPr>
              <a:t>2</a:t>
            </a:r>
            <a:r>
              <a:rPr lang="en-US" sz="2800" b="1" smtClean="0">
                <a:solidFill>
                  <a:srgbClr val="FF0000"/>
                </a:solidFill>
              </a:rPr>
              <a:t> + 4x – 2xy – 4y + y</a:t>
            </a:r>
            <a:r>
              <a:rPr lang="en-US" sz="2800" b="1" baseline="30000" smtClean="0">
                <a:solidFill>
                  <a:srgbClr val="FF0000"/>
                </a:solidFill>
              </a:rPr>
              <a:t>2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baseline="30000" smtClean="0">
                <a:solidFill>
                  <a:srgbClr val="0000FF"/>
                </a:solidFill>
              </a:rPr>
              <a:t>		</a:t>
            </a:r>
            <a:r>
              <a:rPr lang="en-US" sz="2800" b="1" smtClean="0">
                <a:solidFill>
                  <a:srgbClr val="0000FF"/>
                </a:solidFill>
              </a:rPr>
              <a:t>= (x</a:t>
            </a:r>
            <a:r>
              <a:rPr lang="en-US" sz="2800" b="1" baseline="30000" smtClean="0">
                <a:solidFill>
                  <a:srgbClr val="0000FF"/>
                </a:solidFill>
              </a:rPr>
              <a:t>2</a:t>
            </a:r>
            <a:r>
              <a:rPr lang="en-US" sz="2800" b="1" smtClean="0">
                <a:solidFill>
                  <a:srgbClr val="0000FF"/>
                </a:solidFill>
              </a:rPr>
              <a:t> – 2xy + y</a:t>
            </a:r>
            <a:r>
              <a:rPr lang="en-US" sz="2800" b="1" baseline="30000" smtClean="0">
                <a:solidFill>
                  <a:srgbClr val="0000FF"/>
                </a:solidFill>
              </a:rPr>
              <a:t>2</a:t>
            </a:r>
            <a:r>
              <a:rPr lang="en-US" sz="2800" b="1" smtClean="0">
                <a:solidFill>
                  <a:srgbClr val="0000FF"/>
                </a:solidFill>
              </a:rPr>
              <a:t>) + (4x – 4y)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		= (x – y)</a:t>
            </a:r>
            <a:r>
              <a:rPr lang="en-US" sz="2800" b="1" baseline="30000" smtClean="0">
                <a:solidFill>
                  <a:srgbClr val="0000FF"/>
                </a:solidFill>
              </a:rPr>
              <a:t>2</a:t>
            </a:r>
            <a:r>
              <a:rPr lang="en-US" sz="2800" b="1" smtClean="0">
                <a:solidFill>
                  <a:srgbClr val="0000FF"/>
                </a:solidFill>
              </a:rPr>
              <a:t> + 4(x – y)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		= (x – y) (x – y + 4)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00FF"/>
                </a:solidFill>
              </a:rPr>
              <a:t>	</a:t>
            </a:r>
            <a:r>
              <a:rPr lang="en-US" sz="2800" b="1" smtClean="0">
                <a:solidFill>
                  <a:srgbClr val="000099"/>
                </a:solidFill>
              </a:rPr>
              <a:t> Em hãy chỉ rõ trong cách làm trên, bạn Việt đã sử dụng những phương pháp nào để phân tích đa thức thành nhân tử ?</a:t>
            </a:r>
            <a:endParaRPr lang="vi-VN" sz="2800" b="1" smtClean="0">
              <a:solidFill>
                <a:srgbClr val="000099"/>
              </a:solidFill>
            </a:endParaRPr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6659563" y="1844675"/>
            <a:ext cx="2592387" cy="503238"/>
          </a:xfrm>
          <a:prstGeom prst="wedgeRoundRectCallout">
            <a:avLst>
              <a:gd name="adj1" fmla="val -54347"/>
              <a:gd name="adj2" fmla="val 9290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Nhóm hạng tử</a:t>
            </a:r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0" y="1989138"/>
            <a:ext cx="1908175" cy="862012"/>
          </a:xfrm>
          <a:prstGeom prst="wedgeRoundRectCallout">
            <a:avLst>
              <a:gd name="adj1" fmla="val 53579"/>
              <a:gd name="adj2" fmla="val 8664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Dùng hằng đẳng thức</a:t>
            </a:r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6443663" y="2852738"/>
            <a:ext cx="2592387" cy="503237"/>
          </a:xfrm>
          <a:prstGeom prst="wedgeRoundRectCallout">
            <a:avLst>
              <a:gd name="adj1" fmla="val -98560"/>
              <a:gd name="adj2" fmla="val 323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Đặt nhân tử chung</a:t>
            </a:r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6372225" y="3500438"/>
            <a:ext cx="2592388" cy="503237"/>
          </a:xfrm>
          <a:prstGeom prst="wedgeRoundRectCallout">
            <a:avLst>
              <a:gd name="adj1" fmla="val -98560"/>
              <a:gd name="adj2" fmla="val 323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Đặt nhân tử chung</a:t>
            </a:r>
          </a:p>
        </p:txBody>
      </p:sp>
      <p:sp>
        <p:nvSpPr>
          <p:cNvPr id="2" name="Heptagon 1"/>
          <p:cNvSpPr/>
          <p:nvPr/>
        </p:nvSpPr>
        <p:spPr>
          <a:xfrm>
            <a:off x="611188" y="4076700"/>
            <a:ext cx="576262" cy="576263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>
                <a:solidFill>
                  <a:srgbClr val="FFFF00"/>
                </a:solidFill>
              </a:rPr>
              <a:t>?</a:t>
            </a:r>
            <a:endParaRPr lang="en-US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420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7897" grpId="0" animBg="1"/>
      <p:bldP spid="37898" grpId="0" animBg="1"/>
      <p:bldP spid="37899" grpId="0" animBg="1"/>
      <p:bldP spid="37900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0" name="Picture 16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13" y="2362200"/>
            <a:ext cx="3538537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1" name="Picture 17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088" y="2278063"/>
            <a:ext cx="3552825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Picture 18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088" y="1093788"/>
            <a:ext cx="5129212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Picture 19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75"/>
            <a:ext cx="4878388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Picture 20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88" y="2174875"/>
            <a:ext cx="1776412" cy="109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9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23563" name="Picture 136" descr="n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Picture 137" descr="n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5" name="Picture 138" descr="n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139" descr="n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57" name="Arc 13"/>
          <p:cNvSpPr>
            <a:spLocks/>
          </p:cNvSpPr>
          <p:nvPr/>
        </p:nvSpPr>
        <p:spPr bwMode="auto">
          <a:xfrm rot="10800000">
            <a:off x="438150" y="1557338"/>
            <a:ext cx="2736850" cy="3638550"/>
          </a:xfrm>
          <a:custGeom>
            <a:avLst/>
            <a:gdLst>
              <a:gd name="T0" fmla="*/ 2147483647 w 21600"/>
              <a:gd name="T1" fmla="*/ 0 h 23315"/>
              <a:gd name="T2" fmla="*/ 2147483647 w 21600"/>
              <a:gd name="T3" fmla="*/ 2147483647 h 23315"/>
              <a:gd name="T4" fmla="*/ 0 w 21600"/>
              <a:gd name="T5" fmla="*/ 2147483647 h 2331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3315" fill="none" extrusionOk="0">
                <a:moveTo>
                  <a:pt x="10910" y="-1"/>
                </a:moveTo>
                <a:cubicBezTo>
                  <a:pt x="17531" y="3874"/>
                  <a:pt x="21600" y="10970"/>
                  <a:pt x="21600" y="18642"/>
                </a:cubicBezTo>
                <a:cubicBezTo>
                  <a:pt x="21600" y="20213"/>
                  <a:pt x="21428" y="21780"/>
                  <a:pt x="21088" y="23315"/>
                </a:cubicBezTo>
              </a:path>
              <a:path w="21600" h="23315" stroke="0" extrusionOk="0">
                <a:moveTo>
                  <a:pt x="10910" y="-1"/>
                </a:moveTo>
                <a:cubicBezTo>
                  <a:pt x="17531" y="3874"/>
                  <a:pt x="21600" y="10970"/>
                  <a:pt x="21600" y="18642"/>
                </a:cubicBezTo>
                <a:cubicBezTo>
                  <a:pt x="21600" y="20213"/>
                  <a:pt x="21428" y="21780"/>
                  <a:pt x="21088" y="23315"/>
                </a:cubicBezTo>
                <a:lnTo>
                  <a:pt x="0" y="18642"/>
                </a:lnTo>
                <a:lnTo>
                  <a:pt x="10910" y="-1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Arc 14"/>
          <p:cNvSpPr>
            <a:spLocks/>
          </p:cNvSpPr>
          <p:nvPr/>
        </p:nvSpPr>
        <p:spPr bwMode="auto">
          <a:xfrm rot="4027788">
            <a:off x="3282950" y="-1071562"/>
            <a:ext cx="3265487" cy="7659688"/>
          </a:xfrm>
          <a:custGeom>
            <a:avLst/>
            <a:gdLst>
              <a:gd name="T0" fmla="*/ 2147483647 w 21600"/>
              <a:gd name="T1" fmla="*/ 0 h 28900"/>
              <a:gd name="T2" fmla="*/ 2147483647 w 21600"/>
              <a:gd name="T3" fmla="*/ 2147483647 h 28900"/>
              <a:gd name="T4" fmla="*/ 0 w 21600"/>
              <a:gd name="T5" fmla="*/ 2147483647 h 289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8900" fill="none" extrusionOk="0">
                <a:moveTo>
                  <a:pt x="12612" y="0"/>
                </a:moveTo>
                <a:cubicBezTo>
                  <a:pt x="18255" y="4058"/>
                  <a:pt x="21600" y="10584"/>
                  <a:pt x="21600" y="17535"/>
                </a:cubicBezTo>
                <a:cubicBezTo>
                  <a:pt x="21600" y="21550"/>
                  <a:pt x="20480" y="25485"/>
                  <a:pt x="18368" y="28900"/>
                </a:cubicBezTo>
              </a:path>
              <a:path w="21600" h="28900" stroke="0" extrusionOk="0">
                <a:moveTo>
                  <a:pt x="12612" y="0"/>
                </a:moveTo>
                <a:cubicBezTo>
                  <a:pt x="18255" y="4058"/>
                  <a:pt x="21600" y="10584"/>
                  <a:pt x="21600" y="17535"/>
                </a:cubicBezTo>
                <a:cubicBezTo>
                  <a:pt x="21600" y="21550"/>
                  <a:pt x="20480" y="25485"/>
                  <a:pt x="18368" y="28900"/>
                </a:cubicBezTo>
                <a:lnTo>
                  <a:pt x="0" y="17535"/>
                </a:lnTo>
                <a:lnTo>
                  <a:pt x="12612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59" name="Arc 15"/>
          <p:cNvSpPr>
            <a:spLocks/>
          </p:cNvSpPr>
          <p:nvPr/>
        </p:nvSpPr>
        <p:spPr bwMode="auto">
          <a:xfrm rot="5961788">
            <a:off x="2859088" y="1901825"/>
            <a:ext cx="3265487" cy="5167313"/>
          </a:xfrm>
          <a:custGeom>
            <a:avLst/>
            <a:gdLst>
              <a:gd name="T0" fmla="*/ 2147483647 w 21600"/>
              <a:gd name="T1" fmla="*/ 0 h 27948"/>
              <a:gd name="T2" fmla="*/ 2147483647 w 21600"/>
              <a:gd name="T3" fmla="*/ 2147483647 h 27948"/>
              <a:gd name="T4" fmla="*/ 0 w 21600"/>
              <a:gd name="T5" fmla="*/ 2147483647 h 279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7948" fill="none" extrusionOk="0">
                <a:moveTo>
                  <a:pt x="12612" y="0"/>
                </a:moveTo>
                <a:cubicBezTo>
                  <a:pt x="18255" y="4058"/>
                  <a:pt x="21600" y="10584"/>
                  <a:pt x="21600" y="17535"/>
                </a:cubicBezTo>
                <a:cubicBezTo>
                  <a:pt x="21600" y="21176"/>
                  <a:pt x="20679" y="24758"/>
                  <a:pt x="18924" y="27948"/>
                </a:cubicBezTo>
              </a:path>
              <a:path w="21600" h="27948" stroke="0" extrusionOk="0">
                <a:moveTo>
                  <a:pt x="12612" y="0"/>
                </a:moveTo>
                <a:cubicBezTo>
                  <a:pt x="18255" y="4058"/>
                  <a:pt x="21600" y="10584"/>
                  <a:pt x="21600" y="17535"/>
                </a:cubicBezTo>
                <a:cubicBezTo>
                  <a:pt x="21600" y="21176"/>
                  <a:pt x="20679" y="24758"/>
                  <a:pt x="18924" y="27948"/>
                </a:cubicBezTo>
                <a:lnTo>
                  <a:pt x="0" y="17535"/>
                </a:lnTo>
                <a:lnTo>
                  <a:pt x="12612" y="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1144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7" grpId="0" animBg="1"/>
      <p:bldP spid="31758" grpId="0" animBg="1"/>
      <p:bldP spid="317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j031806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85750"/>
            <a:ext cx="23431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9" descr="BD21332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2743200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236" name="AutoShape 60"/>
          <p:cNvSpPr>
            <a:spLocks noChangeArrowheads="1"/>
          </p:cNvSpPr>
          <p:nvPr/>
        </p:nvSpPr>
        <p:spPr bwMode="auto">
          <a:xfrm rot="10800000">
            <a:off x="571500" y="1857375"/>
            <a:ext cx="7858125" cy="4429125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prstClr val="black"/>
              </a:solidFill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1214437" y="2227244"/>
            <a:ext cx="63579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solidFill>
                  <a:srgbClr val="000099"/>
                </a:solidFill>
              </a:rPr>
              <a:t>  - </a:t>
            </a:r>
            <a:r>
              <a:rPr lang="en-US" sz="2600" dirty="0" err="1" smtClean="0">
                <a:solidFill>
                  <a:srgbClr val="000099"/>
                </a:solidFill>
              </a:rPr>
              <a:t>Ôn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lại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các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phương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pháp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phân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tích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đa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thức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thành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nhân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tử</a:t>
            </a:r>
            <a:r>
              <a:rPr lang="en-US" sz="2600" dirty="0" smtClean="0">
                <a:solidFill>
                  <a:srgbClr val="000099"/>
                </a:solidFill>
              </a:rPr>
              <a:t>.  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352760" y="3113069"/>
            <a:ext cx="65099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47c, 48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50b (SGK/22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23)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52; 54; 56 (SGK/24,25)</a:t>
            </a:r>
          </a:p>
        </p:txBody>
      </p:sp>
      <p:sp>
        <p:nvSpPr>
          <p:cNvPr id="50240" name="Text Box 64"/>
          <p:cNvSpPr txBox="1">
            <a:spLocks noChangeArrowheads="1"/>
          </p:cNvSpPr>
          <p:nvPr/>
        </p:nvSpPr>
        <p:spPr bwMode="auto">
          <a:xfrm>
            <a:off x="2611438" y="1000125"/>
            <a:ext cx="4175125" cy="528638"/>
          </a:xfrm>
          <a:prstGeom prst="rect">
            <a:avLst/>
          </a:prstGeom>
          <a:solidFill>
            <a:srgbClr val="FFC000"/>
          </a:solidFill>
          <a:ln w="9525">
            <a:solidFill>
              <a:srgbClr val="3366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HƯỚNG DẪN VỀ NHÀ</a:t>
            </a: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1285874" y="4067175"/>
            <a:ext cx="6215062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solidFill>
                  <a:srgbClr val="000099"/>
                </a:solidFill>
              </a:rPr>
              <a:t> - </a:t>
            </a:r>
            <a:r>
              <a:rPr lang="en-US" sz="2600" dirty="0" err="1" smtClean="0">
                <a:solidFill>
                  <a:srgbClr val="000099"/>
                </a:solidFill>
              </a:rPr>
              <a:t>Nghiên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cứu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phương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pháp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b="1" i="1" dirty="0" err="1" smtClean="0">
                <a:solidFill>
                  <a:srgbClr val="000099"/>
                </a:solidFill>
                <a:hlinkClick r:id="" action="ppaction://noaction"/>
              </a:rPr>
              <a:t>tách</a:t>
            </a:r>
            <a:r>
              <a:rPr lang="en-US" sz="2600" b="1" i="1" dirty="0" smtClean="0">
                <a:solidFill>
                  <a:srgbClr val="000099"/>
                </a:solidFill>
                <a:hlinkClick r:id="" action="ppaction://noaction"/>
              </a:rPr>
              <a:t> </a:t>
            </a:r>
            <a:r>
              <a:rPr lang="en-US" sz="2600" b="1" i="1" dirty="0" err="1" smtClean="0">
                <a:solidFill>
                  <a:srgbClr val="000099"/>
                </a:solidFill>
                <a:hlinkClick r:id="" action="ppaction://noaction"/>
              </a:rPr>
              <a:t>hạng</a:t>
            </a:r>
            <a:r>
              <a:rPr lang="en-US" sz="2600" b="1" i="1" dirty="0" smtClean="0">
                <a:solidFill>
                  <a:srgbClr val="000099"/>
                </a:solidFill>
                <a:hlinkClick r:id="" action="ppaction://noaction"/>
              </a:rPr>
              <a:t> </a:t>
            </a:r>
            <a:r>
              <a:rPr lang="en-US" sz="2600" b="1" i="1" dirty="0" err="1" smtClean="0">
                <a:solidFill>
                  <a:srgbClr val="000099"/>
                </a:solidFill>
                <a:hlinkClick r:id="" action="ppaction://noaction"/>
              </a:rPr>
              <a:t>tử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để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phân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tích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đa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thức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thành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nhân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tử</a:t>
            </a:r>
            <a:r>
              <a:rPr lang="en-US" sz="2600" dirty="0" smtClean="0">
                <a:solidFill>
                  <a:srgbClr val="000099"/>
                </a:solidFill>
              </a:rPr>
              <a:t> qua </a:t>
            </a:r>
            <a:r>
              <a:rPr lang="en-US" sz="2600" dirty="0" err="1" smtClean="0">
                <a:solidFill>
                  <a:srgbClr val="000099"/>
                </a:solidFill>
              </a:rPr>
              <a:t>bài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tập</a:t>
            </a:r>
            <a:r>
              <a:rPr lang="en-US" sz="2600" dirty="0" smtClean="0">
                <a:solidFill>
                  <a:srgbClr val="000099"/>
                </a:solidFill>
              </a:rPr>
              <a:t> 53(SGK/24)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600" dirty="0" smtClean="0">
                <a:solidFill>
                  <a:srgbClr val="000099"/>
                </a:solidFill>
              </a:rPr>
              <a:t> - </a:t>
            </a:r>
            <a:r>
              <a:rPr lang="en-US" sz="2600" dirty="0" err="1" smtClean="0">
                <a:solidFill>
                  <a:srgbClr val="000099"/>
                </a:solidFill>
              </a:rPr>
              <a:t>Tiết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sau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luyện</a:t>
            </a:r>
            <a:r>
              <a:rPr lang="en-US" sz="2600" dirty="0" smtClean="0">
                <a:solidFill>
                  <a:srgbClr val="000099"/>
                </a:solidFill>
              </a:rPr>
              <a:t> </a:t>
            </a:r>
            <a:r>
              <a:rPr lang="en-US" sz="2600" dirty="0" err="1" smtClean="0">
                <a:solidFill>
                  <a:srgbClr val="000099"/>
                </a:solidFill>
              </a:rPr>
              <a:t>tập</a:t>
            </a:r>
            <a:endParaRPr lang="en-US" sz="2600" dirty="0" smtClean="0">
              <a:solidFill>
                <a:srgbClr val="000099"/>
              </a:solidFill>
            </a:endParaRPr>
          </a:p>
        </p:txBody>
      </p:sp>
      <p:pic>
        <p:nvPicPr>
          <p:cNvPr id="31753" name="Picture 7" descr="!dk8_1l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71500"/>
            <a:ext cx="18288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6350" y="0"/>
            <a:ext cx="9109075" cy="5492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39216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31755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31756" name="Picture 136" descr="n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7" name="Picture 137" descr="n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8" name="Picture 138" descr="n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9" name="Picture 139" descr="n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893733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02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0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0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46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36" grpId="0" animBg="1"/>
      <p:bldP spid="23565" grpId="0"/>
      <p:bldP spid="23563" grpId="0"/>
      <p:bldP spid="5024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981075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800" b="1" dirty="0">
                <a:solidFill>
                  <a:srgbClr val="3333FF"/>
                </a:solidFill>
                <a:latin typeface="Times New Roman"/>
              </a:rPr>
              <a:t>1. </a:t>
            </a:r>
            <a:r>
              <a:rPr lang="en-US" sz="2800" b="1" dirty="0" err="1">
                <a:solidFill>
                  <a:srgbClr val="3333FF"/>
                </a:solidFill>
                <a:latin typeface="Times New Roman"/>
              </a:rPr>
              <a:t>Ví</a:t>
            </a:r>
            <a:r>
              <a:rPr lang="en-US" sz="2800" b="1" dirty="0">
                <a:solidFill>
                  <a:srgbClr val="3333FF"/>
                </a:solidFill>
                <a:latin typeface="Times New Roman"/>
              </a:rPr>
              <a:t> </a:t>
            </a:r>
            <a:r>
              <a:rPr lang="en-US" sz="2800" b="1" dirty="0" err="1">
                <a:solidFill>
                  <a:srgbClr val="3333FF"/>
                </a:solidFill>
                <a:latin typeface="Times New Roman"/>
              </a:rPr>
              <a:t>dụ</a:t>
            </a:r>
            <a:r>
              <a:rPr lang="en-US" sz="2800" b="1" dirty="0">
                <a:solidFill>
                  <a:srgbClr val="3333FF"/>
                </a:solidFill>
                <a:latin typeface="Times New Roman"/>
              </a:rPr>
              <a:t>: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4572000" y="10668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0" y="1503363"/>
            <a:ext cx="457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vi-VN" sz="2400" b="1" u="sng" dirty="0">
                <a:latin typeface="Times New Roman" pitchFamily="18" charset="0"/>
                <a:cs typeface="Times New Roman" pitchFamily="18" charset="0"/>
              </a:rPr>
              <a:t>Ví dụ 1: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Phân tích đa thức sau thành nhân tử:    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 – 3x + xy – 3y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761331" y="2334360"/>
            <a:ext cx="1087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b="1" u="sng" dirty="0" err="1">
                <a:solidFill>
                  <a:srgbClr val="FF3300"/>
                </a:solidFill>
                <a:latin typeface="Times New Roman"/>
              </a:rPr>
              <a:t>Giải</a:t>
            </a:r>
            <a:r>
              <a:rPr lang="en-US" sz="2400" b="1" u="sng" dirty="0">
                <a:solidFill>
                  <a:srgbClr val="FF3300"/>
                </a:solidFill>
                <a:latin typeface="Times New Roman"/>
              </a:rPr>
              <a:t>: 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971550" y="2787010"/>
            <a:ext cx="23086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/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3x + xy – 3y</a:t>
            </a:r>
          </a:p>
        </p:txBody>
      </p:sp>
      <p:graphicFrame>
        <p:nvGraphicFramePr>
          <p:cNvPr id="6151" name="Object 10"/>
          <p:cNvGraphicFramePr>
            <a:graphicFrameLocks noChangeAspect="1"/>
          </p:cNvGraphicFramePr>
          <p:nvPr/>
        </p:nvGraphicFramePr>
        <p:xfrm>
          <a:off x="4483100" y="3238500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177646" imgH="380670" progId="Equation.3">
                  <p:embed/>
                </p:oleObj>
              </mc:Choice>
              <mc:Fallback>
                <p:oleObj name="Equation" r:id="rId3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3238500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971550" y="4115300"/>
            <a:ext cx="266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 – 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)(x + y)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890588" y="3653635"/>
            <a:ext cx="1662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x(x –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977106" y="3269902"/>
            <a:ext cx="1568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3x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2552700" y="3270648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3y)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278856" y="3270877"/>
            <a:ext cx="53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2679004" y="3653635"/>
            <a:ext cx="1202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y(x –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2343150" y="3692807"/>
            <a:ext cx="49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grpSp>
        <p:nvGrpSpPr>
          <p:cNvPr id="6159" name="Group 23"/>
          <p:cNvGrpSpPr>
            <a:grpSpLocks/>
          </p:cNvGrpSpPr>
          <p:nvPr/>
        </p:nvGrpSpPr>
        <p:grpSpPr bwMode="auto">
          <a:xfrm>
            <a:off x="0" y="0"/>
            <a:ext cx="9144001" cy="908050"/>
            <a:chOff x="0" y="-17"/>
            <a:chExt cx="5760" cy="572"/>
          </a:xfrm>
        </p:grpSpPr>
        <p:sp>
          <p:nvSpPr>
            <p:cNvPr id="6160" name="Rectangle 4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6161" name="AutoShape 19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6162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405" y="118"/>
              <a:ext cx="5355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200" b="1" kern="10" dirty="0">
                  <a:ln w="9525">
                    <a:solidFill>
                      <a:srgbClr val="003300"/>
                    </a:solidFill>
                    <a:round/>
                    <a:headEnd/>
                    <a:tailEnd/>
                  </a:ln>
                  <a:solidFill>
                    <a:srgbClr val="333399"/>
                  </a:solidFill>
                </a:rPr>
                <a:t> PHÂN TÍCH ĐA THỨC THÀNH NHÂN TỬ BẰNG PHƯƠNG PHÁP NHÓM</a:t>
              </a:r>
              <a:endParaRPr lang="en-US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endParaRPr>
            </a:p>
          </p:txBody>
        </p:sp>
        <p:sp>
          <p:nvSpPr>
            <p:cNvPr id="6163" name="Rectangle 21"/>
            <p:cNvSpPr>
              <a:spLocks noChangeArrowheads="1"/>
            </p:cNvSpPr>
            <p:nvPr/>
          </p:nvSpPr>
          <p:spPr bwMode="auto">
            <a:xfrm>
              <a:off x="0" y="206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</a:t>
              </a:r>
              <a:r>
                <a:rPr lang="en-US" sz="2800" b="1" dirty="0" smtClean="0">
                  <a:solidFill>
                    <a:srgbClr val="003366"/>
                  </a:solidFill>
                </a:rPr>
                <a:t>8.</a:t>
              </a:r>
              <a:endParaRPr lang="en-US" sz="2800" b="1" dirty="0">
                <a:solidFill>
                  <a:srgbClr val="0033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5390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3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 animBg="1"/>
      <p:bldP spid="16391" grpId="0"/>
      <p:bldP spid="16392" grpId="0"/>
      <p:bldP spid="16393" grpId="0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0" y="209550"/>
            <a:ext cx="1295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FF"/>
                </a:solidFill>
                <a:latin typeface=".VnAvant" pitchFamily="34" charset="0"/>
              </a:rPr>
              <a:t>TiÕt 11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FF"/>
                </a:solidFill>
                <a:latin typeface=".VnAvant" pitchFamily="34" charset="0"/>
              </a:rPr>
              <a:t>TuÇn 6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0" y="928688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3333FF"/>
                </a:solidFill>
                <a:latin typeface=".VnSouthern" pitchFamily="34" charset="0"/>
              </a:rPr>
              <a:t>1. VÝ </a:t>
            </a:r>
            <a:r>
              <a:rPr lang="en-US" sz="2400" b="1" dirty="0" err="1">
                <a:solidFill>
                  <a:srgbClr val="3333FF"/>
                </a:solidFill>
                <a:latin typeface=".VnSouthern" pitchFamily="34" charset="0"/>
              </a:rPr>
              <a:t>dô</a:t>
            </a:r>
            <a:r>
              <a:rPr lang="en-US" sz="2400" b="1" dirty="0">
                <a:solidFill>
                  <a:srgbClr val="3333FF"/>
                </a:solidFill>
                <a:latin typeface=".VnSouthern" pitchFamily="34" charset="0"/>
              </a:rPr>
              <a:t>:</a:t>
            </a:r>
          </a:p>
        </p:txBody>
      </p:sp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4356100" y="908050"/>
            <a:ext cx="0" cy="6048375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4925" y="1372021"/>
            <a:ext cx="4321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vi-VN" sz="2400" b="1" dirty="0">
                <a:solidFill>
                  <a:srgbClr val="0000CC"/>
                </a:solidFill>
                <a:latin typeface="Times New Roman"/>
              </a:rPr>
              <a:t>a) </a:t>
            </a:r>
            <a:r>
              <a:rPr lang="vi-VN" sz="2400" b="1" u="sng" dirty="0">
                <a:solidFill>
                  <a:srgbClr val="0000CC"/>
                </a:solidFill>
                <a:latin typeface="Times New Roman"/>
              </a:rPr>
              <a:t>Ví dụ 1:</a:t>
            </a:r>
            <a:r>
              <a:rPr lang="vi-VN" sz="2400" dirty="0">
                <a:solidFill>
                  <a:srgbClr val="000000"/>
                </a:solidFill>
                <a:latin typeface="Times New Roman"/>
              </a:rPr>
              <a:t> Phân tích đa thức sau thành nhân tử: 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x</a:t>
            </a:r>
            <a:r>
              <a:rPr lang="vi-VN" sz="2400" b="1" baseline="30000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vi-VN" sz="2400" b="1" dirty="0" smtClean="0">
                <a:solidFill>
                  <a:srgbClr val="000000"/>
                </a:solidFill>
                <a:latin typeface="Times New Roman"/>
              </a:rPr>
              <a:t>3x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+ xy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vi-VN" sz="2400" b="1" dirty="0" smtClean="0">
                <a:solidFill>
                  <a:srgbClr val="000000"/>
                </a:solidFill>
                <a:latin typeface="Times New Roman"/>
              </a:rPr>
              <a:t>3y</a:t>
            </a:r>
            <a:endParaRPr lang="vi-VN" sz="24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1905000" y="2216611"/>
            <a:ext cx="947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b="1" u="sng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24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1241215" y="2709141"/>
            <a:ext cx="23086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3x +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3y</a:t>
            </a:r>
            <a:endParaRPr 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76" name="Object 10"/>
          <p:cNvGraphicFramePr>
            <a:graphicFrameLocks noChangeAspect="1"/>
          </p:cNvGraphicFramePr>
          <p:nvPr/>
        </p:nvGraphicFramePr>
        <p:xfrm>
          <a:off x="4483100" y="3886200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Equation" r:id="rId3" imgW="177646" imgH="380670" progId="Equation.3">
                  <p:embed/>
                </p:oleObj>
              </mc:Choice>
              <mc:Fallback>
                <p:oleObj name="Equation" r:id="rId3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3886200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971550" y="4103178"/>
            <a:ext cx="23854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 – 3)(x + y)</a:t>
            </a:r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897884" y="3652634"/>
            <a:ext cx="179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x(x – 3)</a:t>
            </a:r>
          </a:p>
        </p:txBody>
      </p:sp>
      <p:sp>
        <p:nvSpPr>
          <p:cNvPr id="7179" name="Text Box 13"/>
          <p:cNvSpPr txBox="1">
            <a:spLocks noChangeArrowheads="1"/>
          </p:cNvSpPr>
          <p:nvPr/>
        </p:nvSpPr>
        <p:spPr bwMode="auto">
          <a:xfrm>
            <a:off x="971550" y="3161298"/>
            <a:ext cx="1589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</a:t>
            </a:r>
            <a:r>
              <a:rPr lang="en-US" sz="24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3x)</a:t>
            </a:r>
          </a:p>
        </p:txBody>
      </p:sp>
      <p:sp>
        <p:nvSpPr>
          <p:cNvPr id="7180" name="Text Box 14"/>
          <p:cNvSpPr txBox="1">
            <a:spLocks noChangeArrowheads="1"/>
          </p:cNvSpPr>
          <p:nvPr/>
        </p:nvSpPr>
        <p:spPr bwMode="auto">
          <a:xfrm>
            <a:off x="2642821" y="3161299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3y)</a:t>
            </a:r>
          </a:p>
        </p:txBody>
      </p:sp>
      <p:sp>
        <p:nvSpPr>
          <p:cNvPr id="7181" name="Text Box 15"/>
          <p:cNvSpPr txBox="1">
            <a:spLocks noChangeArrowheads="1"/>
          </p:cNvSpPr>
          <p:nvPr/>
        </p:nvSpPr>
        <p:spPr bwMode="auto">
          <a:xfrm>
            <a:off x="2433638" y="3179758"/>
            <a:ext cx="321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7182" name="Text Box 16"/>
          <p:cNvSpPr txBox="1">
            <a:spLocks noChangeArrowheads="1"/>
          </p:cNvSpPr>
          <p:nvPr/>
        </p:nvSpPr>
        <p:spPr bwMode="auto">
          <a:xfrm>
            <a:off x="2625358" y="3652634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y(x – 3)</a:t>
            </a:r>
          </a:p>
        </p:txBody>
      </p:sp>
      <p:sp>
        <p:nvSpPr>
          <p:cNvPr id="7183" name="Text Box 17"/>
          <p:cNvSpPr txBox="1">
            <a:spLocks noChangeArrowheads="1"/>
          </p:cNvSpPr>
          <p:nvPr/>
        </p:nvSpPr>
        <p:spPr bwMode="auto">
          <a:xfrm>
            <a:off x="2358240" y="3652634"/>
            <a:ext cx="49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1257924" y="4546515"/>
            <a:ext cx="267431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40000"/>
              </a:lnSpc>
              <a:spcBef>
                <a:spcPct val="55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3x + </a:t>
            </a:r>
            <a:r>
              <a:rPr lang="en-US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3y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85" name="Object 19"/>
          <p:cNvGraphicFramePr>
            <a:graphicFrameLocks noChangeAspect="1"/>
          </p:cNvGraphicFramePr>
          <p:nvPr/>
        </p:nvGraphicFramePr>
        <p:xfrm>
          <a:off x="4483100" y="3886200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Equation" r:id="rId5" imgW="177646" imgH="380670" progId="Equation.3">
                  <p:embed/>
                </p:oleObj>
              </mc:Choice>
              <mc:Fallback>
                <p:oleObj name="Equation" r:id="rId5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100" y="3886200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4873" y="2671396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b="1" dirty="0" err="1">
                <a:solidFill>
                  <a:srgbClr val="FF3300"/>
                </a:solidFill>
                <a:latin typeface="Times New Roman"/>
              </a:rPr>
              <a:t>Cách</a:t>
            </a:r>
            <a:r>
              <a:rPr lang="en-US" sz="2400" b="1" dirty="0">
                <a:solidFill>
                  <a:srgbClr val="FF3300"/>
                </a:solidFill>
                <a:latin typeface="Times New Roman"/>
              </a:rPr>
              <a:t> 1:</a:t>
            </a: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4873" y="4620381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b="1" dirty="0" err="1">
                <a:solidFill>
                  <a:srgbClr val="FF3300"/>
                </a:solidFill>
                <a:latin typeface="Times New Roman"/>
              </a:rPr>
              <a:t>Cách</a:t>
            </a:r>
            <a:r>
              <a:rPr lang="en-US" sz="2400" b="1" dirty="0">
                <a:solidFill>
                  <a:srgbClr val="FF3300"/>
                </a:solidFill>
                <a:latin typeface="Times New Roman"/>
              </a:rPr>
              <a:t> 2:</a:t>
            </a:r>
          </a:p>
        </p:txBody>
      </p:sp>
      <p:pic>
        <p:nvPicPr>
          <p:cNvPr id="17430" name="Picture 22" descr="questionwh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484313"/>
            <a:ext cx="630756" cy="90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5003800" y="1484313"/>
            <a:ext cx="39258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vi-VN" sz="2800" b="1" i="1" dirty="0"/>
              <a:t>Em </a:t>
            </a:r>
            <a:r>
              <a:rPr lang="vi-VN" sz="2800" b="1" i="1" dirty="0" smtClean="0"/>
              <a:t>c</a:t>
            </a:r>
            <a:r>
              <a:rPr lang="en-US" sz="2800" b="1" i="1" dirty="0"/>
              <a:t>ó</a:t>
            </a:r>
            <a:r>
              <a:rPr lang="vi-VN" sz="2800" b="1" i="1" dirty="0" smtClean="0"/>
              <a:t> </a:t>
            </a:r>
            <a:r>
              <a:rPr lang="vi-VN" sz="2800" b="1" i="1" dirty="0"/>
              <a:t>nhận xét </a:t>
            </a:r>
            <a:r>
              <a:rPr lang="vi-VN" sz="2800" b="1" i="1" dirty="0" smtClean="0"/>
              <a:t>g</a:t>
            </a:r>
            <a:r>
              <a:rPr lang="en-US" sz="2800" b="1" i="1" dirty="0"/>
              <a:t>ì</a:t>
            </a:r>
            <a:r>
              <a:rPr lang="vi-VN" sz="2800" b="1" i="1" dirty="0" smtClean="0"/>
              <a:t> </a:t>
            </a:r>
            <a:r>
              <a:rPr lang="vi-VN" sz="2800" b="1" i="1" dirty="0"/>
              <a:t>về cách biến đổi</a:t>
            </a:r>
            <a:r>
              <a:rPr lang="vi-VN" sz="2800" dirty="0"/>
              <a:t> </a:t>
            </a:r>
            <a:r>
              <a:rPr lang="vi-VN" sz="2800" b="1" i="1" dirty="0"/>
              <a:t>sau?</a:t>
            </a: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5436096" y="2609841"/>
            <a:ext cx="2664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3x +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3y</a:t>
            </a: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5003800" y="3140656"/>
            <a:ext cx="31684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</a:t>
            </a:r>
            <a:r>
              <a:rPr lang="en-US" sz="28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3x +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– 3y </a:t>
            </a: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5003800" y="3795238"/>
            <a:ext cx="2983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x(x – 3 + y) – 3y 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902450" y="5138127"/>
            <a:ext cx="1531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</a:t>
            </a:r>
            <a:r>
              <a:rPr lang="en-US" sz="2400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vi-VN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293352" y="513812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lang="vi-VN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2557273" y="5138127"/>
            <a:ext cx="13324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(3x + 3y)</a:t>
            </a:r>
            <a:endParaRPr lang="vi-VN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900113" y="5589240"/>
            <a:ext cx="1351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x(x +y)</a:t>
            </a:r>
            <a:endParaRPr lang="vi-VN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2247900" y="5589240"/>
            <a:ext cx="1409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3(x + y)</a:t>
            </a:r>
            <a:endParaRPr lang="vi-VN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1165570" y="5938636"/>
            <a:ext cx="217239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40000"/>
              </a:lnSpc>
              <a:spcBef>
                <a:spcPct val="5500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 + y )(x – 3)</a:t>
            </a:r>
          </a:p>
        </p:txBody>
      </p:sp>
      <p:sp>
        <p:nvSpPr>
          <p:cNvPr id="7199" name="WordArt 20"/>
          <p:cNvSpPr>
            <a:spLocks noChangeArrowheads="1" noChangeShapeType="1" noTextEdit="1"/>
          </p:cNvSpPr>
          <p:nvPr/>
        </p:nvSpPr>
        <p:spPr bwMode="auto">
          <a:xfrm>
            <a:off x="428625" y="214313"/>
            <a:ext cx="85010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200" b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rPr>
              <a:t> PHÂN TÍCH ĐA THỨC THÀNH NHÂN TỬ BẰNG PHƯƠNG PHÁP NHÓM</a:t>
            </a:r>
            <a:endParaRPr lang="en-US" sz="3200" b="1" kern="1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3399"/>
              </a:solidFill>
            </a:endParaRPr>
          </a:p>
        </p:txBody>
      </p:sp>
      <p:grpSp>
        <p:nvGrpSpPr>
          <p:cNvPr id="7200" name="Group 23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0" y="-17"/>
            <a:chExt cx="5760" cy="572"/>
          </a:xfrm>
        </p:grpSpPr>
        <p:sp>
          <p:nvSpPr>
            <p:cNvPr id="7201" name="Rectangle 4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7202" name="AutoShape 19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7203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391" y="99"/>
              <a:ext cx="5355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200" b="1" kern="10" dirty="0">
                  <a:ln w="9525">
                    <a:solidFill>
                      <a:srgbClr val="003300"/>
                    </a:solidFill>
                    <a:round/>
                    <a:headEnd/>
                    <a:tailEnd/>
                  </a:ln>
                  <a:solidFill>
                    <a:srgbClr val="333399"/>
                  </a:solidFill>
                </a:rPr>
                <a:t> PHÂN TÍCH ĐA THỨC THÀNH NHÂN TỬ BẰNG PHƯƠNG PHÁP NHÓM</a:t>
              </a:r>
              <a:endParaRPr lang="en-US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endParaRPr>
            </a:p>
          </p:txBody>
        </p:sp>
        <p:sp>
          <p:nvSpPr>
            <p:cNvPr id="7204" name="Rectangle 21"/>
            <p:cNvSpPr>
              <a:spLocks noChangeArrowheads="1"/>
            </p:cNvSpPr>
            <p:nvPr/>
          </p:nvSpPr>
          <p:spPr bwMode="auto">
            <a:xfrm>
              <a:off x="0" y="154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§8.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003800" y="4445629"/>
            <a:ext cx="2609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???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287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7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7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/>
      <p:bldP spid="17429" grpId="0"/>
      <p:bldP spid="17431" grpId="0"/>
      <p:bldP spid="17432" grpId="0"/>
      <p:bldP spid="17433" grpId="0"/>
      <p:bldP spid="17434" grpId="0"/>
      <p:bldP spid="17441" grpId="0"/>
      <p:bldP spid="17442" grpId="0"/>
      <p:bldP spid="17443" grpId="0"/>
      <p:bldP spid="1744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209550"/>
            <a:ext cx="1295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FF"/>
                </a:solidFill>
                <a:latin typeface=".VnAvant" pitchFamily="34" charset="0"/>
              </a:rPr>
              <a:t>TiÕt 11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FF"/>
                </a:solidFill>
                <a:latin typeface=".VnAvant" pitchFamily="34" charset="0"/>
              </a:rPr>
              <a:t>TuÇn 6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90805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800" b="1" dirty="0">
                <a:solidFill>
                  <a:srgbClr val="0000FF"/>
                </a:solidFill>
                <a:latin typeface="Times New Roman"/>
              </a:rPr>
              <a:t>1. </a:t>
            </a:r>
            <a:r>
              <a:rPr lang="en-US" sz="2800" b="1" dirty="0" err="1">
                <a:solidFill>
                  <a:srgbClr val="0000FF"/>
                </a:solidFill>
                <a:latin typeface="Times New Roman"/>
              </a:rPr>
              <a:t>Ví</a:t>
            </a:r>
            <a:r>
              <a:rPr lang="en-US" sz="2800" b="1" dirty="0">
                <a:solidFill>
                  <a:srgbClr val="0000FF"/>
                </a:solidFill>
                <a:latin typeface="Times New Roman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/>
              </a:rPr>
              <a:t>dụ</a:t>
            </a:r>
            <a:r>
              <a:rPr lang="en-US" sz="2800" b="1" dirty="0">
                <a:solidFill>
                  <a:srgbClr val="0000FF"/>
                </a:solidFill>
                <a:latin typeface="Times New Roman"/>
              </a:rPr>
              <a:t>:</a:t>
            </a: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4356100" y="908050"/>
            <a:ext cx="0" cy="6107113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71438" y="1341438"/>
            <a:ext cx="457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vi-VN" sz="2400" b="1" dirty="0">
                <a:solidFill>
                  <a:srgbClr val="0000CC"/>
                </a:solidFill>
                <a:latin typeface="Times New Roman"/>
              </a:rPr>
              <a:t>a) </a:t>
            </a:r>
            <a:r>
              <a:rPr lang="vi-VN" sz="2400" b="1" u="sng" dirty="0">
                <a:solidFill>
                  <a:srgbClr val="0000CC"/>
                </a:solidFill>
                <a:latin typeface="Times New Roman"/>
              </a:rPr>
              <a:t>Ví dụ 1: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Times New Roman"/>
              </a:rPr>
              <a:t>Phân tích đa thức sau </a:t>
            </a:r>
            <a:r>
              <a:rPr lang="vi-VN" sz="2400" dirty="0" smtClean="0">
                <a:solidFill>
                  <a:srgbClr val="000000"/>
                </a:solidFill>
                <a:latin typeface="Times New Roman"/>
              </a:rPr>
              <a:t>th</a:t>
            </a:r>
            <a:r>
              <a:rPr lang="en-US" sz="2400" dirty="0">
                <a:solidFill>
                  <a:srgbClr val="000000"/>
                </a:solidFill>
                <a:latin typeface="Times New Roman"/>
              </a:rPr>
              <a:t>à</a:t>
            </a:r>
            <a:r>
              <a:rPr lang="vi-VN" sz="2400" dirty="0" smtClean="0">
                <a:solidFill>
                  <a:srgbClr val="000000"/>
                </a:solidFill>
                <a:latin typeface="Times New Roman"/>
              </a:rPr>
              <a:t>nh </a:t>
            </a:r>
            <a:r>
              <a:rPr lang="vi-VN" sz="2400" dirty="0">
                <a:solidFill>
                  <a:srgbClr val="000000"/>
                </a:solidFill>
                <a:latin typeface="Times New Roman"/>
              </a:rPr>
              <a:t>nhân tử: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  x</a:t>
            </a:r>
            <a:r>
              <a:rPr lang="vi-VN" sz="2400" b="1" baseline="30000" dirty="0">
                <a:solidFill>
                  <a:srgbClr val="000000"/>
                </a:solidFill>
                <a:latin typeface="Times New Roman"/>
              </a:rPr>
              <a:t>2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</a:rPr>
              <a:t> – </a:t>
            </a:r>
            <a:r>
              <a:rPr lang="vi-VN" sz="2400" b="1" dirty="0" smtClean="0">
                <a:solidFill>
                  <a:srgbClr val="000000"/>
                </a:solidFill>
                <a:latin typeface="Times New Roman"/>
              </a:rPr>
              <a:t>3x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+ xy </a:t>
            </a:r>
            <a:r>
              <a:rPr lang="en-US" sz="2400" b="1" dirty="0">
                <a:solidFill>
                  <a:srgbClr val="000000"/>
                </a:solidFill>
                <a:latin typeface="Times New Roman"/>
                <a:cs typeface="Arial"/>
              </a:rPr>
              <a:t>–</a:t>
            </a:r>
            <a:r>
              <a:rPr lang="vi-VN" sz="24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3y</a:t>
            </a:r>
          </a:p>
        </p:txBody>
      </p: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4610100" y="3670300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3" imgW="177646" imgH="380670" progId="Equation.3">
                  <p:embed/>
                </p:oleObj>
              </mc:Choice>
              <mc:Fallback>
                <p:oleObj name="Equation" r:id="rId3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3670300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4610100" y="3670300"/>
          <a:ext cx="177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5" imgW="177646" imgH="380670" progId="Equation.3">
                  <p:embed/>
                </p:oleObj>
              </mc:Choice>
              <mc:Fallback>
                <p:oleObj name="Equation" r:id="rId5" imgW="177646" imgH="38067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3670300"/>
                        <a:ext cx="177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4925" y="2129704"/>
            <a:ext cx="457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vi-VN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vi-VN" sz="2400" b="1" u="sng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Ví dụ 2:</a:t>
            </a:r>
            <a:r>
              <a:rPr lang="vi-V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Phân tích đa thức sau thành nhân tử: </a:t>
            </a:r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+ 4x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vi-VN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vi-VN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+ 4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860983" y="2997200"/>
            <a:ext cx="1337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400" b="1" u="sng" dirty="0" err="1">
                <a:solidFill>
                  <a:srgbClr val="FF3300"/>
                </a:solidFill>
                <a:latin typeface="Times New Roman"/>
              </a:rPr>
              <a:t>Giải</a:t>
            </a:r>
            <a:r>
              <a:rPr lang="en-US" sz="2400" b="1" u="sng" dirty="0">
                <a:solidFill>
                  <a:srgbClr val="FF3300"/>
                </a:solidFill>
                <a:latin typeface="Times New Roman"/>
              </a:rPr>
              <a:t>: </a:t>
            </a:r>
          </a:p>
        </p:txBody>
      </p:sp>
      <p:grpSp>
        <p:nvGrpSpPr>
          <p:cNvPr id="9233" name="Group 20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0" y="-17"/>
            <a:chExt cx="5760" cy="572"/>
          </a:xfrm>
        </p:grpSpPr>
        <p:sp>
          <p:nvSpPr>
            <p:cNvPr id="9248" name="Rectangle 21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9249" name="AutoShape 22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9250" name="Rectangle 24"/>
            <p:cNvSpPr>
              <a:spLocks noChangeArrowheads="1"/>
            </p:cNvSpPr>
            <p:nvPr/>
          </p:nvSpPr>
          <p:spPr bwMode="auto">
            <a:xfrm>
              <a:off x="22" y="149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§8.</a:t>
              </a:r>
            </a:p>
          </p:txBody>
        </p:sp>
      </p:grp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900113" y="3564731"/>
            <a:ext cx="2175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+ 4x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+ 4</a:t>
            </a: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755576" y="4167187"/>
            <a:ext cx="2879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+ 4x + 4)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755576" y="4797425"/>
            <a:ext cx="2879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 + 2)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0757" name="Rectangle 37"/>
          <p:cNvSpPr>
            <a:spLocks noChangeArrowheads="1"/>
          </p:cNvSpPr>
          <p:nvPr/>
        </p:nvSpPr>
        <p:spPr bwMode="auto">
          <a:xfrm>
            <a:off x="751531" y="5417903"/>
            <a:ext cx="338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[x + 2 – y].[x + 2 + y].</a:t>
            </a:r>
          </a:p>
        </p:txBody>
      </p:sp>
      <p:sp>
        <p:nvSpPr>
          <p:cNvPr id="9247" name="WordArt 20"/>
          <p:cNvSpPr>
            <a:spLocks noChangeArrowheads="1" noChangeShapeType="1" noTextEdit="1"/>
          </p:cNvSpPr>
          <p:nvPr/>
        </p:nvSpPr>
        <p:spPr bwMode="auto">
          <a:xfrm>
            <a:off x="647700" y="194469"/>
            <a:ext cx="8389864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rPr>
              <a:t> PHÂN TÍCH ĐA THỨC THÀNH NHÂN TỬ BẰNG PHƯƠNG PHÁP NHÓM</a:t>
            </a:r>
            <a:endParaRPr lang="en-US" sz="32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3399"/>
              </a:solidFill>
            </a:endParaRPr>
          </a:p>
        </p:txBody>
      </p:sp>
      <p:sp>
        <p:nvSpPr>
          <p:cNvPr id="19" name="Rectangle 35"/>
          <p:cNvSpPr>
            <a:spLocks noChangeArrowheads="1"/>
          </p:cNvSpPr>
          <p:nvPr/>
        </p:nvSpPr>
        <p:spPr bwMode="auto">
          <a:xfrm>
            <a:off x="5796136" y="1140419"/>
            <a:ext cx="2524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+ 4x –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+ 4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5474352" y="1710769"/>
            <a:ext cx="3649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(x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+ 4x) – (y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4)</a:t>
            </a: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5474352" y="2314369"/>
            <a:ext cx="399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x(x + 4) – (y</a:t>
            </a:r>
            <a:r>
              <a:rPr lang="en-US" sz="24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2).( y + 2)</a:t>
            </a:r>
          </a:p>
        </p:txBody>
      </p:sp>
      <p:pic>
        <p:nvPicPr>
          <p:cNvPr id="22" name="Picture 38" descr="questionwh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536" y="938295"/>
            <a:ext cx="863898" cy="123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4262" y="2843311"/>
            <a:ext cx="24598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= ???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61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30754" grpId="0"/>
      <p:bldP spid="30755" grpId="0"/>
      <p:bldP spid="30756" grpId="0"/>
      <p:bldP spid="30757" grpId="0"/>
      <p:bldP spid="19" grpId="0"/>
      <p:bldP spid="20" grpId="0"/>
      <p:bldP spid="21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7"/>
          <p:cNvSpPr txBox="1"/>
          <p:nvPr/>
        </p:nvSpPr>
        <p:spPr>
          <a:xfrm>
            <a:off x="76200" y="3124200"/>
            <a:ext cx="8077200" cy="121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2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Subtitle 7"/>
          <p:cNvSpPr txBox="1"/>
          <p:nvPr/>
        </p:nvSpPr>
        <p:spPr>
          <a:xfrm>
            <a:off x="4191000" y="1371600"/>
            <a:ext cx="4648200" cy="121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tử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nhóm</a:t>
            </a:r>
            <a:endParaRPr kumimoji="0" lang="en-US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ubtitle 7"/>
          <p:cNvSpPr txBox="1"/>
          <p:nvPr/>
        </p:nvSpPr>
        <p:spPr>
          <a:xfrm>
            <a:off x="4267200" y="3200400"/>
            <a:ext cx="4648200" cy="121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Xuất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hiện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hằng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đẳng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thức</a:t>
            </a:r>
            <a:endParaRPr kumimoji="0" lang="en-US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ubtitle 7"/>
          <p:cNvSpPr txBox="1"/>
          <p:nvPr/>
        </p:nvSpPr>
        <p:spPr>
          <a:xfrm>
            <a:off x="4343400" y="4495800"/>
            <a:ext cx="4648200" cy="121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kumimoji="0" lang="en-US" sz="3200" b="1" i="1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sz="3200" b="1" i="1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2933700" y="2324100"/>
            <a:ext cx="1295400" cy="914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124200" y="3429000"/>
            <a:ext cx="1219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H="1">
            <a:off x="3048000" y="3505200"/>
            <a:ext cx="1371600" cy="1219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3115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8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0" y="-17"/>
            <a:chExt cx="5760" cy="572"/>
          </a:xfrm>
        </p:grpSpPr>
        <p:sp>
          <p:nvSpPr>
            <p:cNvPr id="14348" name="Rectangle 9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14349" name="AutoShape 10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14350" name="Rectangle 12"/>
            <p:cNvSpPr>
              <a:spLocks noChangeArrowheads="1"/>
            </p:cNvSpPr>
            <p:nvPr/>
          </p:nvSpPr>
          <p:spPr bwMode="auto">
            <a:xfrm>
              <a:off x="39" y="149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§8.</a:t>
              </a:r>
            </a:p>
          </p:txBody>
        </p:sp>
      </p:grpSp>
      <p:sp>
        <p:nvSpPr>
          <p:cNvPr id="21517" name="AutoShape 13"/>
          <p:cNvSpPr>
            <a:spLocks noChangeArrowheads="1"/>
          </p:cNvSpPr>
          <p:nvPr/>
        </p:nvSpPr>
        <p:spPr bwMode="auto">
          <a:xfrm flipH="1">
            <a:off x="971550" y="1052736"/>
            <a:ext cx="6768306" cy="1017587"/>
          </a:xfrm>
          <a:prstGeom prst="cloudCallout">
            <a:avLst>
              <a:gd name="adj1" fmla="val -44231"/>
              <a:gd name="adj2" fmla="val 131250"/>
            </a:avLst>
          </a:prstGeom>
          <a:gradFill rotWithShape="1">
            <a:gsLst>
              <a:gs pos="0">
                <a:srgbClr val="93EDE9"/>
              </a:gs>
              <a:gs pos="50000">
                <a:srgbClr val="FFFFFF"/>
              </a:gs>
              <a:gs pos="100000">
                <a:srgbClr val="93EDE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vi-VN" sz="3600" b="1" i="1" dirty="0">
                <a:solidFill>
                  <a:srgbClr val="FF0000"/>
                </a:solidFill>
                <a:latin typeface="Times New Roman"/>
              </a:rPr>
              <a:t>Hoạt động nhóm</a:t>
            </a: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1953479" y="2930236"/>
            <a:ext cx="28712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a) x</a:t>
            </a:r>
            <a:r>
              <a:rPr lang="en-US" sz="28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+ 6x + 9 - y</a:t>
            </a:r>
            <a:r>
              <a:rPr lang="en-US" sz="28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1901230" y="3707534"/>
            <a:ext cx="49027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b) 3xy - 11x + 3y</a:t>
            </a:r>
            <a:r>
              <a:rPr lang="en-US" sz="28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- 11y</a:t>
            </a:r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539750" y="4446587"/>
            <a:ext cx="7092156" cy="86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u="sng" dirty="0" err="1">
                <a:solidFill>
                  <a:srgbClr val="FF3300"/>
                </a:solidFill>
                <a:latin typeface="Times New Roman"/>
              </a:rPr>
              <a:t>Bài</a:t>
            </a:r>
            <a:r>
              <a:rPr lang="en-US" sz="2800" b="1" u="sng" dirty="0">
                <a:solidFill>
                  <a:srgbClr val="FF3300"/>
                </a:solidFill>
                <a:latin typeface="Times New Roman"/>
              </a:rPr>
              <a:t> </a:t>
            </a:r>
            <a:r>
              <a:rPr lang="en-US" sz="2800" b="1" u="sng" dirty="0" smtClean="0">
                <a:solidFill>
                  <a:srgbClr val="FF3300"/>
                </a:solidFill>
                <a:latin typeface="Times New Roman"/>
              </a:rPr>
              <a:t>3</a:t>
            </a:r>
            <a:r>
              <a:rPr lang="en-US" sz="2800" b="1" u="sng" dirty="0" smtClean="0">
                <a:solidFill>
                  <a:srgbClr val="000000"/>
                </a:solidFill>
                <a:latin typeface="Times New Roman"/>
              </a:rPr>
              <a:t>: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/>
              </a:rPr>
              <a:t>Tìm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</a:rPr>
              <a:t> x,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/>
              </a:rPr>
              <a:t>biết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</a:rPr>
              <a:t>: 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x.(x + 2) + x + 2 =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2800" b="1" dirty="0">
              <a:solidFill>
                <a:srgbClr val="0000FF"/>
              </a:solidFill>
              <a:latin typeface="Times New Roman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endParaRPr lang="en-US" sz="2800" b="1" baseline="30000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165974" y="4446587"/>
            <a:ext cx="1655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7165974" y="3654425"/>
            <a:ext cx="16557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7165974" y="2930236"/>
            <a:ext cx="1871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</a:p>
        </p:txBody>
      </p:sp>
      <p:sp>
        <p:nvSpPr>
          <p:cNvPr id="14346" name="Rectangle 34"/>
          <p:cNvSpPr>
            <a:spLocks noChangeArrowheads="1"/>
          </p:cNvSpPr>
          <p:nvPr/>
        </p:nvSpPr>
        <p:spPr bwMode="auto">
          <a:xfrm>
            <a:off x="539750" y="2472035"/>
            <a:ext cx="5952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vi-VN" sz="2400" b="1" u="sng" dirty="0">
                <a:solidFill>
                  <a:srgbClr val="FF3300"/>
                </a:solidFill>
                <a:latin typeface="Times New Roman"/>
              </a:rPr>
              <a:t>Bài </a:t>
            </a:r>
            <a:r>
              <a:rPr lang="vi-VN" sz="2400" b="1" u="sng" dirty="0" smtClean="0">
                <a:solidFill>
                  <a:srgbClr val="FF3300"/>
                </a:solidFill>
                <a:latin typeface="Times New Roman"/>
              </a:rPr>
              <a:t>2</a:t>
            </a:r>
            <a:r>
              <a:rPr lang="vi-VN" sz="2400" b="1" u="sng" dirty="0" smtClean="0">
                <a:solidFill>
                  <a:srgbClr val="000000"/>
                </a:solidFill>
                <a:latin typeface="Times New Roman"/>
              </a:rPr>
              <a:t>: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vi-VN" sz="2400" b="1" dirty="0" smtClean="0">
                <a:solidFill>
                  <a:srgbClr val="000000"/>
                </a:solidFill>
                <a:latin typeface="Times New Roman"/>
              </a:rPr>
              <a:t>Phân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tích đa thức sau thành nhân tử:</a:t>
            </a:r>
          </a:p>
        </p:txBody>
      </p:sp>
      <p:sp>
        <p:nvSpPr>
          <p:cNvPr id="14347" name="WordArt 20"/>
          <p:cNvSpPr>
            <a:spLocks noChangeArrowheads="1" noChangeShapeType="1" noTextEdit="1"/>
          </p:cNvSpPr>
          <p:nvPr/>
        </p:nvSpPr>
        <p:spPr bwMode="auto">
          <a:xfrm>
            <a:off x="611183" y="168276"/>
            <a:ext cx="85010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rPr>
              <a:t> PHÂN TÍCH ĐA THỨC THÀNH NHÂN TỬ BẰNG PHƯƠNG PHÁP NHÓM</a:t>
            </a:r>
            <a:endParaRPr lang="en-US" sz="32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339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948815"/>
            <a:ext cx="19335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Áp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Dụng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65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 animBg="1"/>
      <p:bldP spid="21532" grpId="0"/>
      <p:bldP spid="21533" grpId="0"/>
      <p:bldP spid="21534" grpId="0"/>
      <p:bldP spid="21535" grpId="0"/>
      <p:bldP spid="143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0" y="-17"/>
            <a:chExt cx="5760" cy="572"/>
          </a:xfrm>
        </p:grpSpPr>
        <p:sp>
          <p:nvSpPr>
            <p:cNvPr id="15374" name="Rectangle 5"/>
            <p:cNvSpPr>
              <a:spLocks noChangeArrowheads="1"/>
            </p:cNvSpPr>
            <p:nvPr/>
          </p:nvSpPr>
          <p:spPr bwMode="auto">
            <a:xfrm>
              <a:off x="0" y="132"/>
              <a:ext cx="81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TiÕt 11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FFFFFF"/>
                  </a:solidFill>
                  <a:latin typeface=".VnAvant" pitchFamily="34" charset="0"/>
                </a:rPr>
                <a:t>TuÇn 6</a:t>
              </a:r>
            </a:p>
          </p:txBody>
        </p:sp>
        <p:sp>
          <p:nvSpPr>
            <p:cNvPr id="15375" name="AutoShape 6"/>
            <p:cNvSpPr>
              <a:spLocks noChangeArrowheads="1"/>
            </p:cNvSpPr>
            <p:nvPr/>
          </p:nvSpPr>
          <p:spPr bwMode="auto">
            <a:xfrm>
              <a:off x="0" y="-17"/>
              <a:ext cx="5760" cy="57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4400">
                <a:solidFill>
                  <a:srgbClr val="000000"/>
                </a:solidFill>
              </a:endParaRPr>
            </a:p>
          </p:txBody>
        </p:sp>
        <p:sp>
          <p:nvSpPr>
            <p:cNvPr id="15376" name="Rectangle 8"/>
            <p:cNvSpPr>
              <a:spLocks noChangeArrowheads="1"/>
            </p:cNvSpPr>
            <p:nvPr/>
          </p:nvSpPr>
          <p:spPr bwMode="auto">
            <a:xfrm>
              <a:off x="3" y="105"/>
              <a:ext cx="5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srgbClr val="003366"/>
                  </a:solidFill>
                </a:rPr>
                <a:t>§8.</a:t>
              </a:r>
            </a:p>
          </p:txBody>
        </p:sp>
      </p:grpSp>
      <p:sp>
        <p:nvSpPr>
          <p:cNvPr id="15363" name="Rectangle 9"/>
          <p:cNvSpPr>
            <a:spLocks noChangeArrowheads="1"/>
          </p:cNvSpPr>
          <p:nvPr/>
        </p:nvSpPr>
        <p:spPr bwMode="auto">
          <a:xfrm>
            <a:off x="0" y="2492375"/>
            <a:ext cx="2483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a) x</a:t>
            </a:r>
            <a:r>
              <a:rPr lang="en-US" sz="24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+ 6x + 9 - y</a:t>
            </a:r>
            <a:r>
              <a:rPr lang="en-US" sz="24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2811563" y="2203403"/>
            <a:ext cx="3176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b) 3xy - 11x + 3y</a:t>
            </a:r>
            <a:r>
              <a:rPr lang="en-US" sz="2400" b="1" baseline="30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- 11y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189953" y="2285776"/>
            <a:ext cx="27045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9999"/>
              </a:buClr>
              <a:buSzPct val="60000"/>
              <a:buFont typeface="Wingdings" pitchFamily="2" charset="2"/>
              <a:buNone/>
              <a:defRPr/>
            </a:pPr>
            <a:r>
              <a:rPr lang="en-US" sz="24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x(x + 2) + x + 2 = 0</a:t>
            </a:r>
            <a:endParaRPr lang="en-US" sz="2400" b="1" baseline="30000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Rectangle 12"/>
          <p:cNvSpPr>
            <a:spLocks noChangeArrowheads="1"/>
          </p:cNvSpPr>
          <p:nvPr/>
        </p:nvSpPr>
        <p:spPr bwMode="auto">
          <a:xfrm>
            <a:off x="62804" y="1638877"/>
            <a:ext cx="5952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vi-VN" sz="2400" b="1" u="sng" dirty="0">
                <a:solidFill>
                  <a:srgbClr val="FF3300"/>
                </a:solidFill>
                <a:latin typeface="Times New Roman"/>
              </a:rPr>
              <a:t>Bài 2</a:t>
            </a:r>
            <a:r>
              <a:rPr lang="vi-VN" sz="2400" b="1" u="sng" dirty="0">
                <a:solidFill>
                  <a:srgbClr val="000000"/>
                </a:solidFill>
                <a:latin typeface="Times New Roman"/>
              </a:rPr>
              <a:t>:</a:t>
            </a:r>
            <a:r>
              <a:rPr lang="vi-VN" sz="2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vi-VN" sz="2400" b="1" dirty="0">
                <a:solidFill>
                  <a:srgbClr val="000000"/>
                </a:solidFill>
                <a:latin typeface="Times New Roman"/>
              </a:rPr>
              <a:t>Phân tích đa thức sau thành nhân tử:</a:t>
            </a:r>
          </a:p>
        </p:txBody>
      </p:sp>
      <p:sp>
        <p:nvSpPr>
          <p:cNvPr id="15367" name="Rectangle 14"/>
          <p:cNvSpPr>
            <a:spLocks noChangeArrowheads="1"/>
          </p:cNvSpPr>
          <p:nvPr/>
        </p:nvSpPr>
        <p:spPr bwMode="auto">
          <a:xfrm>
            <a:off x="-1309" y="3141663"/>
            <a:ext cx="287485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2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+6x+9) – y</a:t>
            </a:r>
            <a:r>
              <a:rPr lang="en-US" sz="22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(4đ)</a:t>
            </a:r>
            <a:endParaRPr lang="en-US" sz="2200" b="1" baseline="300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=( 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 + 3)</a:t>
            </a:r>
            <a:r>
              <a:rPr lang="en-US" sz="22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– y</a:t>
            </a:r>
            <a:r>
              <a:rPr lang="en-US" sz="22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(3đ)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=(x+3– 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y)(x+3+y</a:t>
            </a: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3đ)</a:t>
            </a:r>
          </a:p>
        </p:txBody>
      </p:sp>
      <p:sp>
        <p:nvSpPr>
          <p:cNvPr id="15368" name="Rectangle 17"/>
          <p:cNvSpPr>
            <a:spLocks noChangeArrowheads="1"/>
          </p:cNvSpPr>
          <p:nvPr/>
        </p:nvSpPr>
        <p:spPr bwMode="auto">
          <a:xfrm>
            <a:off x="2742519" y="2833886"/>
            <a:ext cx="339289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3xy+3y</a:t>
            </a:r>
            <a:r>
              <a:rPr lang="en-US" sz="22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)–(11x+11y</a:t>
            </a: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(4đ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=3y(x 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y) – 11(x + y</a:t>
            </a: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(3đ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 + y)(3y – 11)        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(3đ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Line 22"/>
          <p:cNvSpPr>
            <a:spLocks noChangeShapeType="1"/>
          </p:cNvSpPr>
          <p:nvPr/>
        </p:nvSpPr>
        <p:spPr bwMode="auto">
          <a:xfrm>
            <a:off x="2699792" y="2203403"/>
            <a:ext cx="0" cy="46545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15370" name="Line 23"/>
          <p:cNvSpPr>
            <a:spLocks noChangeShapeType="1"/>
          </p:cNvSpPr>
          <p:nvPr/>
        </p:nvSpPr>
        <p:spPr bwMode="auto">
          <a:xfrm flipH="1">
            <a:off x="5987899" y="1869708"/>
            <a:ext cx="0" cy="49882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6019475" y="2833886"/>
            <a:ext cx="3072234" cy="234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x(x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+ 2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+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(x 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+2)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 0  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(2đ)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(x+ 2) (x +1) = 0    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(2đ)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b="1" baseline="300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 + 2=0 hay x </a:t>
            </a:r>
            <a:r>
              <a:rPr lang="en-US" sz="2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1=0 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(3đ</a:t>
            </a:r>
            <a:r>
              <a:rPr lang="en-US" sz="22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 = 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 hay x = </a:t>
            </a:r>
            <a:r>
              <a:rPr lang="en-US" sz="2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sz="2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1   </a:t>
            </a:r>
            <a:r>
              <a:rPr lang="en-US" sz="2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(3đ)</a:t>
            </a:r>
            <a:endParaRPr lang="en-US" sz="2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3" name="WordArt 20"/>
          <p:cNvSpPr>
            <a:spLocks noChangeArrowheads="1" noChangeShapeType="1" noTextEdit="1"/>
          </p:cNvSpPr>
          <p:nvPr/>
        </p:nvSpPr>
        <p:spPr bwMode="auto">
          <a:xfrm>
            <a:off x="586245" y="129381"/>
            <a:ext cx="85010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2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3399"/>
                </a:solidFill>
              </a:rPr>
              <a:t> PHÂN TÍCH ĐA THỨC THÀNH NHÂN TỬ BẰNG PHƯƠNG PHÁP NHÓM</a:t>
            </a:r>
            <a:endParaRPr lang="en-US" sz="32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3399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35409" y="1665326"/>
            <a:ext cx="2639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err="1">
                <a:solidFill>
                  <a:srgbClr val="FF3300"/>
                </a:solidFill>
                <a:latin typeface="Times New Roman"/>
              </a:rPr>
              <a:t>Bài</a:t>
            </a:r>
            <a:r>
              <a:rPr lang="en-US" sz="2400" b="1" u="sng" dirty="0">
                <a:solidFill>
                  <a:srgbClr val="FF3300"/>
                </a:solidFill>
                <a:latin typeface="Times New Roman"/>
              </a:rPr>
              <a:t> 3</a:t>
            </a:r>
            <a:r>
              <a:rPr lang="en-US" sz="2400" b="1" u="sng" dirty="0">
                <a:solidFill>
                  <a:srgbClr val="000000"/>
                </a:solidFill>
                <a:latin typeface="Times New Roman"/>
              </a:rPr>
              <a:t>:</a:t>
            </a:r>
            <a:r>
              <a:rPr lang="en-US" sz="24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/>
              </a:rPr>
              <a:t> x, </a:t>
            </a:r>
            <a:r>
              <a:rPr lang="en-US" sz="2400" b="1" dirty="0" err="1">
                <a:solidFill>
                  <a:srgbClr val="000000"/>
                </a:solidFill>
                <a:latin typeface="Times New Roman"/>
              </a:rPr>
              <a:t>biết</a:t>
            </a:r>
            <a:r>
              <a:rPr lang="en-US" sz="2400" b="1" dirty="0">
                <a:solidFill>
                  <a:srgbClr val="000000"/>
                </a:solidFill>
                <a:latin typeface="Times New Roman"/>
              </a:rPr>
              <a:t>: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816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Box 14"/>
          <p:cNvSpPr txBox="1">
            <a:spLocks noChangeArrowheads="1"/>
          </p:cNvSpPr>
          <p:nvPr/>
        </p:nvSpPr>
        <p:spPr bwMode="auto">
          <a:xfrm>
            <a:off x="415148" y="1328520"/>
            <a:ext cx="8497887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5x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+ 10x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 + 5xy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vi-VN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66" name="Group 22"/>
          <p:cNvGrpSpPr>
            <a:grpSpLocks/>
          </p:cNvGrpSpPr>
          <p:nvPr/>
        </p:nvGrpSpPr>
        <p:grpSpPr bwMode="auto">
          <a:xfrm>
            <a:off x="6349" y="-1"/>
            <a:ext cx="9137651" cy="935587"/>
            <a:chOff x="4" y="0"/>
            <a:chExt cx="5796" cy="346"/>
          </a:xfrm>
        </p:grpSpPr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4" y="0"/>
              <a:ext cx="5738" cy="34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9216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>
                <a:solidFill>
                  <a:prstClr val="black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7426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27" y="28"/>
              <a:ext cx="5773" cy="3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smtClean="0">
                  <a:solidFill>
                    <a:srgbClr val="003366"/>
                  </a:solidFill>
                </a:rPr>
                <a:t>§</a:t>
              </a:r>
              <a:r>
                <a:rPr lang="en-US" sz="3600" b="1" dirty="0">
                  <a:solidFill>
                    <a:srgbClr val="003366"/>
                  </a:solidFill>
                </a:rPr>
                <a:t>9</a:t>
              </a:r>
              <a:r>
                <a:rPr lang="en-US" sz="3600" b="1" dirty="0" smtClean="0">
                  <a:solidFill>
                    <a:srgbClr val="003366"/>
                  </a:solidFill>
                </a:rPr>
                <a:t>.</a:t>
              </a:r>
              <a:r>
                <a:rPr lang="vi-VN" sz="3600" b="1" kern="10" dirty="0" smtClean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+mj-lt"/>
                  <a:cs typeface="Times New Roman"/>
                </a:rPr>
                <a:t>PHÂN TÍCH ĐA THỨC THÀNH NHÂN TỬ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600" b="1" kern="10" dirty="0" smtClean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+mj-lt"/>
                  <a:cs typeface="Times New Roman"/>
                </a:rPr>
                <a:t>BẰNG CÁCH PHỐI HỢP NHIỀU PHƯƠNG PHÁP</a:t>
              </a:r>
              <a:endParaRPr lang="en-US" sz="3600" b="1" kern="10" dirty="0" smtClean="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+mj-lt"/>
                <a:cs typeface="Times New Roman"/>
              </a:endParaRPr>
            </a:p>
          </p:txBody>
        </p:sp>
      </p:grpSp>
      <p:grpSp>
        <p:nvGrpSpPr>
          <p:cNvPr id="17412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17421" name="Picture 13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Picture 13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3" name="Picture 138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Picture 139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1027113" y="1916113"/>
            <a:ext cx="10951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2762250" y="2454275"/>
            <a:ext cx="28793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5x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10x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y – 5xy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2533650" y="3048000"/>
            <a:ext cx="30460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5x (x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+ 2xy + y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2533650" y="3641725"/>
            <a:ext cx="20329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5x (x + y)</a:t>
            </a:r>
            <a:r>
              <a:rPr lang="en-US" sz="2800" b="1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80" name="AutoShape 36"/>
          <p:cNvSpPr>
            <a:spLocks noChangeArrowheads="1"/>
          </p:cNvSpPr>
          <p:nvPr/>
        </p:nvSpPr>
        <p:spPr bwMode="auto">
          <a:xfrm>
            <a:off x="131836" y="4148138"/>
            <a:ext cx="8920724" cy="1944687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? Để phân tích đa thức trên thành nhân tử ta đã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sử dụng những phương pháp nào để phân tích ?</a:t>
            </a:r>
          </a:p>
        </p:txBody>
      </p:sp>
      <p:sp>
        <p:nvSpPr>
          <p:cNvPr id="6181" name="AutoShape 37"/>
          <p:cNvSpPr>
            <a:spLocks noChangeArrowheads="1"/>
          </p:cNvSpPr>
          <p:nvPr/>
        </p:nvSpPr>
        <p:spPr bwMode="auto">
          <a:xfrm>
            <a:off x="-18912" y="2714264"/>
            <a:ext cx="2193925" cy="936302"/>
          </a:xfrm>
          <a:prstGeom prst="wedgeRoundRectCallout">
            <a:avLst>
              <a:gd name="adj1" fmla="val 71347"/>
              <a:gd name="adj2" fmla="val 8046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Dùng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hằng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đẳng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82" name="AutoShape 38"/>
          <p:cNvSpPr>
            <a:spLocks noChangeArrowheads="1"/>
          </p:cNvSpPr>
          <p:nvPr/>
        </p:nvSpPr>
        <p:spPr bwMode="auto">
          <a:xfrm>
            <a:off x="5795963" y="2636838"/>
            <a:ext cx="3097212" cy="647700"/>
          </a:xfrm>
          <a:prstGeom prst="wedgeRoundRectCallout">
            <a:avLst>
              <a:gd name="adj1" fmla="val -71116"/>
              <a:gd name="adj2" fmla="val 588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Đặt nhân tử chung</a:t>
            </a: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131835" y="886914"/>
            <a:ext cx="14766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6850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76" grpId="0"/>
      <p:bldP spid="6177" grpId="0"/>
      <p:bldP spid="6178" grpId="0"/>
      <p:bldP spid="6179" grpId="0"/>
      <p:bldP spid="6180" grpId="0" animBg="1"/>
      <p:bldP spid="6181" grpId="0" animBg="1"/>
      <p:bldP spid="6182" grpId="0" animBg="1"/>
      <p:bldP spid="61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4"/>
          <p:cNvGrpSpPr>
            <a:grpSpLocks/>
          </p:cNvGrpSpPr>
          <p:nvPr/>
        </p:nvGrpSpPr>
        <p:grpSpPr bwMode="auto">
          <a:xfrm>
            <a:off x="6350" y="0"/>
            <a:ext cx="9109075" cy="908050"/>
            <a:chOff x="4" y="0"/>
            <a:chExt cx="5738" cy="346"/>
          </a:xfrm>
        </p:grpSpPr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4" y="0"/>
              <a:ext cx="5738" cy="34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9216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454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45" y="28"/>
              <a:ext cx="5689" cy="3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>
                  <a:solidFill>
                    <a:srgbClr val="003366"/>
                  </a:solidFill>
                </a:rPr>
                <a:t>§9.</a:t>
              </a: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PHÂN TÍCH ĐA THỨC THÀNH NHÂN TỬ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3600" b="1" kern="10" dirty="0">
                  <a:ln w="12700">
                    <a:solidFill>
                      <a:srgbClr val="0000FF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FFF200"/>
                      </a:gs>
                      <a:gs pos="45000">
                        <a:srgbClr val="FF7A00"/>
                      </a:gs>
                      <a:gs pos="70000">
                        <a:srgbClr val="FF0300"/>
                      </a:gs>
                      <a:gs pos="100000">
                        <a:srgbClr val="4D0808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cs typeface="Times New Roman"/>
                </a:rPr>
                <a:t>BẰNG CÁCH PHỐI HỢP NHIỀU PHƯƠNG PHÁP</a:t>
              </a:r>
              <a:endParaRPr lang="en-US" sz="3600" b="1" kern="10" dirty="0">
                <a:ln w="12700">
                  <a:solidFill>
                    <a:srgbClr val="0000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Times New Roman"/>
              </a:endParaRPr>
            </a:p>
          </p:txBody>
        </p:sp>
      </p:grpSp>
      <p:grpSp>
        <p:nvGrpSpPr>
          <p:cNvPr id="18435" name="Group 135"/>
          <p:cNvGrpSpPr>
            <a:grpSpLocks/>
          </p:cNvGrpSpPr>
          <p:nvPr/>
        </p:nvGrpSpPr>
        <p:grpSpPr bwMode="auto">
          <a:xfrm>
            <a:off x="-163513" y="-155575"/>
            <a:ext cx="9474201" cy="7169150"/>
            <a:chOff x="-104" y="-98"/>
            <a:chExt cx="5968" cy="4516"/>
          </a:xfrm>
        </p:grpSpPr>
        <p:pic>
          <p:nvPicPr>
            <p:cNvPr id="18449" name="Picture 13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7" y="-9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0" name="Picture 13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3" y="4308"/>
              <a:ext cx="573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1" name="Picture 138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-2270" y="2088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2" name="Picture 139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568" y="2094"/>
              <a:ext cx="4461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91" name="TextBox 14"/>
          <p:cNvSpPr txBox="1">
            <a:spLocks noChangeArrowheads="1"/>
          </p:cNvSpPr>
          <p:nvPr/>
        </p:nvSpPr>
        <p:spPr bwMode="auto">
          <a:xfrm>
            <a:off x="71438" y="908050"/>
            <a:ext cx="90725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2xy + y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- 9</a:t>
            </a:r>
            <a:endParaRPr lang="vi-VN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2611438" y="2290763"/>
            <a:ext cx="21939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x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 – 2xy + y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 – 9</a:t>
            </a: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1027113" y="1773238"/>
            <a:ext cx="7858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Gi¶i:</a:t>
            </a: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2290763" y="2900363"/>
            <a:ext cx="260826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= (x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 – 2xy + y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) – 9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2290763" y="3509963"/>
            <a:ext cx="20161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= (x  –  y)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 </a:t>
            </a:r>
            <a:r>
              <a:rPr lang="en-US" sz="2400" b="1" smtClean="0">
                <a:solidFill>
                  <a:srgbClr val="0000FF"/>
                </a:solidFill>
              </a:rPr>
              <a:t>–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 3</a:t>
            </a:r>
            <a:r>
              <a:rPr lang="en-US" sz="2600" b="1" baseline="30000" smtClean="0">
                <a:solidFill>
                  <a:srgbClr val="0000FF"/>
                </a:solidFill>
                <a:latin typeface=".VnArial Narrow" pitchFamily="34" charset="0"/>
              </a:rPr>
              <a:t>2</a:t>
            </a: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2290763" y="4119563"/>
            <a:ext cx="30591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= (x – y – 3) (x </a:t>
            </a:r>
            <a:r>
              <a:rPr lang="en-US" sz="2400" b="1" smtClean="0">
                <a:solidFill>
                  <a:srgbClr val="0000FF"/>
                </a:solidFill>
              </a:rPr>
              <a:t>–</a:t>
            </a:r>
            <a:r>
              <a:rPr lang="en-US" sz="2400" smtClean="0">
                <a:solidFill>
                  <a:prstClr val="black"/>
                </a:solidFill>
              </a:rPr>
              <a:t> </a:t>
            </a:r>
            <a:r>
              <a:rPr lang="en-US" smtClean="0">
                <a:solidFill>
                  <a:prstClr val="black"/>
                </a:solidFill>
              </a:rPr>
              <a:t> </a:t>
            </a:r>
            <a:r>
              <a:rPr lang="en-US" sz="2600" b="1" smtClean="0">
                <a:solidFill>
                  <a:srgbClr val="0000FF"/>
                </a:solidFill>
                <a:latin typeface=".VnArial Narrow" pitchFamily="34" charset="0"/>
              </a:rPr>
              <a:t>y + 3)</a:t>
            </a:r>
          </a:p>
        </p:txBody>
      </p:sp>
      <p:sp>
        <p:nvSpPr>
          <p:cNvPr id="7197" name="AutoShape 29"/>
          <p:cNvSpPr>
            <a:spLocks noChangeArrowheads="1"/>
          </p:cNvSpPr>
          <p:nvPr/>
        </p:nvSpPr>
        <p:spPr bwMode="auto">
          <a:xfrm>
            <a:off x="71438" y="4724400"/>
            <a:ext cx="9072562" cy="15843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đa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này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thành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tử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ta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phối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hợp</a:t>
            </a:r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những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tích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?</a:t>
            </a:r>
          </a:p>
        </p:txBody>
      </p:sp>
      <p:sp>
        <p:nvSpPr>
          <p:cNvPr id="7198" name="AutoShape 30"/>
          <p:cNvSpPr>
            <a:spLocks noChangeArrowheads="1"/>
          </p:cNvSpPr>
          <p:nvPr/>
        </p:nvSpPr>
        <p:spPr bwMode="auto">
          <a:xfrm>
            <a:off x="0" y="2349500"/>
            <a:ext cx="1835150" cy="1150938"/>
          </a:xfrm>
          <a:prstGeom prst="wedgeRoundRectCallout">
            <a:avLst>
              <a:gd name="adj1" fmla="val 75347"/>
              <a:gd name="adj2" fmla="val 7744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Dùng hằng đẳng thức</a:t>
            </a:r>
          </a:p>
        </p:txBody>
      </p:sp>
      <p:sp>
        <p:nvSpPr>
          <p:cNvPr id="7199" name="AutoShape 31"/>
          <p:cNvSpPr>
            <a:spLocks noChangeArrowheads="1"/>
          </p:cNvSpPr>
          <p:nvPr/>
        </p:nvSpPr>
        <p:spPr bwMode="auto">
          <a:xfrm>
            <a:off x="6372225" y="3789363"/>
            <a:ext cx="2592388" cy="647700"/>
          </a:xfrm>
          <a:prstGeom prst="wedgeRoundRectCallout">
            <a:avLst>
              <a:gd name="adj1" fmla="val -91639"/>
              <a:gd name="adj2" fmla="val 3627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Dùng hằng hẳng thức</a:t>
            </a: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5940425" y="2420938"/>
            <a:ext cx="2879725" cy="503237"/>
          </a:xfrm>
          <a:prstGeom prst="wedgeRoundRectCallout">
            <a:avLst>
              <a:gd name="adj1" fmla="val -89194"/>
              <a:gd name="adj2" fmla="val 9889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Nhóm</a:t>
            </a:r>
            <a:r>
              <a:rPr lang="en-US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hạng</a:t>
            </a:r>
            <a:r>
              <a:rPr lang="en-US" sz="2400" b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tử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287588" y="1851025"/>
            <a:ext cx="5740400" cy="43148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</a:rPr>
              <a:t>     </a:t>
            </a:r>
            <a:r>
              <a:rPr lang="en-US" sz="2800" b="1" i="1" u="sng" dirty="0" err="1">
                <a:solidFill>
                  <a:prstClr val="black"/>
                </a:solidFill>
              </a:rPr>
              <a:t>Cách</a:t>
            </a:r>
            <a:r>
              <a:rPr lang="en-US" sz="2800" b="1" i="1" u="sng" dirty="0">
                <a:solidFill>
                  <a:prstClr val="black"/>
                </a:solidFill>
              </a:rPr>
              <a:t> </a:t>
            </a:r>
            <a:r>
              <a:rPr lang="en-US" sz="2800" b="1" i="1" u="sng" dirty="0" err="1">
                <a:solidFill>
                  <a:prstClr val="black"/>
                </a:solidFill>
              </a:rPr>
              <a:t>nhóm</a:t>
            </a:r>
            <a:r>
              <a:rPr lang="en-US" sz="2800" b="1" i="1" u="sng" dirty="0">
                <a:solidFill>
                  <a:prstClr val="black"/>
                </a:solidFill>
              </a:rPr>
              <a:t>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</a:rPr>
              <a:t>    x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2xy + y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9</a:t>
            </a:r>
            <a:endParaRPr lang="en-US" sz="2800" b="1" i="1" u="sng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</a:rPr>
              <a:t>= (x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2xy) + (y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9)</a:t>
            </a:r>
            <a:endParaRPr lang="en-US" sz="2800" b="1" i="1" u="sng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dirty="0" err="1">
                <a:solidFill>
                  <a:prstClr val="black"/>
                </a:solidFill>
              </a:rPr>
              <a:t>Hoặc</a:t>
            </a:r>
            <a:endParaRPr lang="en-US" sz="2800" b="1" i="1" u="sng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</a:rPr>
              <a:t> (x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9) + (y</a:t>
            </a:r>
            <a:r>
              <a:rPr lang="en-US" sz="2800" b="1" baseline="30000" dirty="0">
                <a:solidFill>
                  <a:prstClr val="black"/>
                </a:solidFill>
              </a:rPr>
              <a:t>2</a:t>
            </a:r>
            <a:r>
              <a:rPr lang="en-US" sz="2800" b="1" dirty="0">
                <a:solidFill>
                  <a:prstClr val="black"/>
                </a:solidFill>
              </a:rPr>
              <a:t> – 2xy)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prstClr val="black"/>
                </a:solidFill>
              </a:rPr>
              <a:t> </a:t>
            </a:r>
            <a:endParaRPr lang="en-US" sz="2800" b="1" i="1" u="sng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err="1">
                <a:solidFill>
                  <a:prstClr val="black"/>
                </a:solidFill>
              </a:rPr>
              <a:t>Các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cách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nhóm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trên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thực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hiện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có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được</a:t>
            </a:r>
            <a:r>
              <a:rPr lang="en-US" sz="2800" b="1" dirty="0">
                <a:solidFill>
                  <a:prstClr val="black"/>
                </a:solidFill>
              </a:rPr>
              <a:t> </a:t>
            </a:r>
            <a:r>
              <a:rPr lang="en-US" sz="2800" b="1" dirty="0" err="1">
                <a:solidFill>
                  <a:prstClr val="black"/>
                </a:solidFill>
              </a:rPr>
              <a:t>không</a:t>
            </a:r>
            <a:r>
              <a:rPr lang="en-US" sz="2800" b="1" dirty="0">
                <a:solidFill>
                  <a:prstClr val="black"/>
                </a:solidFill>
              </a:rPr>
              <a:t>?</a:t>
            </a:r>
            <a:endParaRPr lang="en-US" sz="2800" b="1" i="1" u="sng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55863" y="3270250"/>
            <a:ext cx="430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prstClr val="black"/>
                </a:solidFill>
              </a:rPr>
              <a:t>= </a:t>
            </a:r>
            <a:r>
              <a:rPr lang="en-US" sz="2400" b="1" smtClean="0">
                <a:solidFill>
                  <a:prstClr val="black"/>
                </a:solidFill>
              </a:rPr>
              <a:t>x( x – 2y)  + (y - 3) (y + 3)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455863" y="4651375"/>
            <a:ext cx="430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prstClr val="black"/>
                </a:solidFill>
              </a:rPr>
              <a:t>= (x –3) (x + 3) + y(y – 2x) </a:t>
            </a:r>
          </a:p>
        </p:txBody>
      </p:sp>
    </p:spTree>
    <p:extLst>
      <p:ext uri="{BB962C8B-B14F-4D97-AF65-F5344CB8AC3E}">
        <p14:creationId xmlns:p14="http://schemas.microsoft.com/office/powerpoint/2010/main" val="32575164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1" grpId="0"/>
      <p:bldP spid="7192" grpId="0"/>
      <p:bldP spid="7193" grpId="0"/>
      <p:bldP spid="7194" grpId="0"/>
      <p:bldP spid="7195" grpId="0"/>
      <p:bldP spid="7196" grpId="0"/>
      <p:bldP spid="7197" grpId="0" animBg="1"/>
      <p:bldP spid="7197" grpId="1" animBg="1"/>
      <p:bldP spid="7198" grpId="0" animBg="1"/>
      <p:bldP spid="7198" grpId="1" animBg="1"/>
      <p:bldP spid="7199" grpId="0" animBg="1"/>
      <p:bldP spid="7199" grpId="1" animBg="1"/>
      <p:bldP spid="7200" grpId="0" animBg="1"/>
      <p:bldP spid="7200" grpId="1" animBg="1"/>
      <p:bldP spid="3" grpId="0" animBg="1"/>
      <p:bldP spid="4" grpId="0"/>
      <p:bldP spid="25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1332</Words>
  <Application>Microsoft Office PowerPoint</Application>
  <PresentationFormat>On-screen Show (4:3)</PresentationFormat>
  <Paragraphs>205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Default Design</vt:lpstr>
      <vt:lpstr>Office Theme</vt:lpstr>
      <vt:lpstr>1_Office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20</cp:revision>
  <dcterms:created xsi:type="dcterms:W3CDTF">2021-09-09T02:36:15Z</dcterms:created>
  <dcterms:modified xsi:type="dcterms:W3CDTF">2021-09-25T16:19:10Z</dcterms:modified>
</cp:coreProperties>
</file>